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59" r:id="rId5"/>
    <p:sldId id="263" r:id="rId6"/>
    <p:sldId id="260" r:id="rId7"/>
    <p:sldId id="269" r:id="rId8"/>
    <p:sldId id="267" r:id="rId9"/>
    <p:sldId id="268" r:id="rId10"/>
    <p:sldId id="270" r:id="rId11"/>
    <p:sldId id="271" r:id="rId12"/>
    <p:sldId id="264" r:id="rId13"/>
    <p:sldId id="265" r:id="rId14"/>
    <p:sldId id="272" r:id="rId15"/>
    <p:sldId id="266" r:id="rId16"/>
    <p:sldId id="273" r:id="rId17"/>
    <p:sldId id="274" r:id="rId18"/>
    <p:sldId id="275" r:id="rId19"/>
    <p:sldId id="277" r:id="rId20"/>
    <p:sldId id="276" r:id="rId21"/>
    <p:sldId id="262" r:id="rId22"/>
    <p:sldId id="278"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88599" autoAdjust="0"/>
  </p:normalViewPr>
  <p:slideViewPr>
    <p:cSldViewPr snapToGrid="0">
      <p:cViewPr>
        <p:scale>
          <a:sx n="100" d="100"/>
          <a:sy n="100" d="100"/>
        </p:scale>
        <p:origin x="564"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43771-C58D-47BE-A95C-59290A2EB36D}" type="datetimeFigureOut">
              <a:rPr lang="zh-CN" altLang="en-US" smtClean="0"/>
              <a:t>2019/8/22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9B368-530A-438A-9DAD-13F09A89DB39}" type="slidenum">
              <a:rPr lang="zh-CN" altLang="en-US" smtClean="0"/>
              <a:t>‹#›</a:t>
            </a:fld>
            <a:endParaRPr lang="zh-CN" altLang="en-US"/>
          </a:p>
        </p:txBody>
      </p:sp>
    </p:spTree>
    <p:extLst>
      <p:ext uri="{BB962C8B-B14F-4D97-AF65-F5344CB8AC3E}">
        <p14:creationId xmlns:p14="http://schemas.microsoft.com/office/powerpoint/2010/main" val="264612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A39B368-530A-438A-9DAD-13F09A89DB39}" type="slidenum">
              <a:rPr lang="zh-CN" altLang="en-US" smtClean="0"/>
              <a:t>5</a:t>
            </a:fld>
            <a:endParaRPr lang="zh-CN" altLang="en-US"/>
          </a:p>
        </p:txBody>
      </p:sp>
    </p:spTree>
    <p:extLst>
      <p:ext uri="{BB962C8B-B14F-4D97-AF65-F5344CB8AC3E}">
        <p14:creationId xmlns:p14="http://schemas.microsoft.com/office/powerpoint/2010/main" val="2054742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对体素进行标注</a:t>
            </a:r>
            <a:endParaRPr lang="zh-CN" altLang="en-US" dirty="0"/>
          </a:p>
        </p:txBody>
      </p:sp>
      <p:sp>
        <p:nvSpPr>
          <p:cNvPr id="4" name="灯片编号占位符 3"/>
          <p:cNvSpPr>
            <a:spLocks noGrp="1"/>
          </p:cNvSpPr>
          <p:nvPr>
            <p:ph type="sldNum" sz="quarter" idx="10"/>
          </p:nvPr>
        </p:nvSpPr>
        <p:spPr/>
        <p:txBody>
          <a:bodyPr/>
          <a:lstStyle/>
          <a:p>
            <a:fld id="{7A39B368-530A-438A-9DAD-13F09A89DB39}" type="slidenum">
              <a:rPr lang="zh-CN" altLang="en-US" smtClean="0"/>
              <a:t>10</a:t>
            </a:fld>
            <a:endParaRPr lang="zh-CN" altLang="en-US"/>
          </a:p>
        </p:txBody>
      </p:sp>
    </p:spTree>
    <p:extLst>
      <p:ext uri="{BB962C8B-B14F-4D97-AF65-F5344CB8AC3E}">
        <p14:creationId xmlns:p14="http://schemas.microsoft.com/office/powerpoint/2010/main" val="2747794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每一个功能都需要在工具栏中出现对应的图标</a:t>
            </a:r>
            <a:endParaRPr lang="zh-CN" altLang="en-US" dirty="0"/>
          </a:p>
        </p:txBody>
      </p:sp>
      <p:sp>
        <p:nvSpPr>
          <p:cNvPr id="4" name="灯片编号占位符 3"/>
          <p:cNvSpPr>
            <a:spLocks noGrp="1"/>
          </p:cNvSpPr>
          <p:nvPr>
            <p:ph type="sldNum" sz="quarter" idx="10"/>
          </p:nvPr>
        </p:nvSpPr>
        <p:spPr/>
        <p:txBody>
          <a:bodyPr/>
          <a:lstStyle/>
          <a:p>
            <a:fld id="{7A39B368-530A-438A-9DAD-13F09A89DB39}" type="slidenum">
              <a:rPr lang="zh-CN" altLang="en-US" smtClean="0"/>
              <a:t>16</a:t>
            </a:fld>
            <a:endParaRPr lang="zh-CN" altLang="en-US"/>
          </a:p>
        </p:txBody>
      </p:sp>
    </p:spTree>
    <p:extLst>
      <p:ext uri="{BB962C8B-B14F-4D97-AF65-F5344CB8AC3E}">
        <p14:creationId xmlns:p14="http://schemas.microsoft.com/office/powerpoint/2010/main" val="2437152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solidFill>
                  <a:srgbClr val="FF0000"/>
                </a:solidFill>
              </a:rPr>
              <a:t>(</a:t>
            </a:r>
            <a:r>
              <a:rPr lang="zh-CN" altLang="en-US" dirty="0" smtClean="0">
                <a:solidFill>
                  <a:srgbClr val="FF0000"/>
                </a:solidFill>
              </a:rPr>
              <a:t>如果你实现的功能没有在文档中出现，助教很难发现并给出分数）</a:t>
            </a:r>
            <a:endParaRPr lang="zh-CN" altLang="en-US" dirty="0"/>
          </a:p>
        </p:txBody>
      </p:sp>
      <p:sp>
        <p:nvSpPr>
          <p:cNvPr id="4" name="灯片编号占位符 3"/>
          <p:cNvSpPr>
            <a:spLocks noGrp="1"/>
          </p:cNvSpPr>
          <p:nvPr>
            <p:ph type="sldNum" sz="quarter" idx="10"/>
          </p:nvPr>
        </p:nvSpPr>
        <p:spPr/>
        <p:txBody>
          <a:bodyPr/>
          <a:lstStyle/>
          <a:p>
            <a:fld id="{7A39B368-530A-438A-9DAD-13F09A89DB39}" type="slidenum">
              <a:rPr lang="zh-CN" altLang="en-US" smtClean="0"/>
              <a:t>20</a:t>
            </a:fld>
            <a:endParaRPr lang="zh-CN" altLang="en-US"/>
          </a:p>
        </p:txBody>
      </p:sp>
    </p:spTree>
    <p:extLst>
      <p:ext uri="{BB962C8B-B14F-4D97-AF65-F5344CB8AC3E}">
        <p14:creationId xmlns:p14="http://schemas.microsoft.com/office/powerpoint/2010/main" val="3543823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F463926-53FD-4ECB-B19C-E4EF13DB6407}" type="slidenum">
              <a:rPr lang="zh-CN" altLang="en-US" smtClean="0"/>
              <a:t>‹#›</a:t>
            </a:fld>
            <a:endParaRPr lang="zh-CN"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32168" y="17371"/>
            <a:ext cx="2406041" cy="1197864"/>
          </a:xfrm>
          <a:prstGeom prst="rect">
            <a:avLst/>
          </a:prstGeom>
        </p:spPr>
      </p:pic>
    </p:spTree>
    <p:extLst>
      <p:ext uri="{BB962C8B-B14F-4D97-AF65-F5344CB8AC3E}">
        <p14:creationId xmlns:p14="http://schemas.microsoft.com/office/powerpoint/2010/main" val="127391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907" y="46550"/>
            <a:ext cx="1202417" cy="1200694"/>
          </a:xfrm>
          <a:prstGeom prst="rect">
            <a:avLst/>
          </a:prstGeom>
        </p:spPr>
      </p:pic>
      <p:sp>
        <p:nvSpPr>
          <p:cNvPr id="8" name="Slide Number Placeholder 3"/>
          <p:cNvSpPr>
            <a:spLocks noGrp="1"/>
          </p:cNvSpPr>
          <p:nvPr>
            <p:ph type="sldNum" sz="quarter" idx="12"/>
          </p:nvPr>
        </p:nvSpPr>
        <p:spPr>
          <a:xfrm>
            <a:off x="7235825" y="6524625"/>
            <a:ext cx="1905000" cy="333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lumMod val="65000"/>
                    <a:lumOff val="35000"/>
                  </a:schemeClr>
                </a:solidFill>
                <a:latin typeface="Courier New" panose="02070309020205020404" pitchFamily="49" charset="0"/>
                <a:ea typeface="方正姚体" pitchFamily="2" charset="-122"/>
              </a:defRPr>
            </a:lvl1pPr>
            <a:lvl2pPr marL="742950" indent="-285750" eaLnBrk="0" hangingPunct="0">
              <a:defRPr sz="3200">
                <a:solidFill>
                  <a:srgbClr val="FFFF00"/>
                </a:solidFill>
                <a:latin typeface="Courier New" panose="02070309020205020404" pitchFamily="49" charset="0"/>
                <a:ea typeface="方正姚体" pitchFamily="2" charset="-122"/>
              </a:defRPr>
            </a:lvl2pPr>
            <a:lvl3pPr marL="1143000" indent="-228600" eaLnBrk="0" hangingPunct="0">
              <a:defRPr sz="3200">
                <a:solidFill>
                  <a:srgbClr val="FFFF00"/>
                </a:solidFill>
                <a:latin typeface="Courier New" panose="02070309020205020404" pitchFamily="49" charset="0"/>
                <a:ea typeface="方正姚体" pitchFamily="2" charset="-122"/>
              </a:defRPr>
            </a:lvl3pPr>
            <a:lvl4pPr marL="1600200" indent="-228600" eaLnBrk="0" hangingPunct="0">
              <a:defRPr sz="3200">
                <a:solidFill>
                  <a:srgbClr val="FFFF00"/>
                </a:solidFill>
                <a:latin typeface="Courier New" panose="02070309020205020404" pitchFamily="49" charset="0"/>
                <a:ea typeface="方正姚体" pitchFamily="2" charset="-122"/>
              </a:defRPr>
            </a:lvl4pPr>
            <a:lvl5pPr marL="2057400" indent="-228600" eaLnBrk="0" hangingPunct="0">
              <a:defRPr sz="3200">
                <a:solidFill>
                  <a:srgbClr val="FFFF00"/>
                </a:solidFill>
                <a:latin typeface="Courier New" panose="02070309020205020404" pitchFamily="49" charset="0"/>
                <a:ea typeface="方正姚体" pitchFamily="2" charset="-122"/>
              </a:defRPr>
            </a:lvl5pPr>
            <a:lvl6pPr marL="25146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6pPr>
            <a:lvl7pPr marL="29718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7pPr>
            <a:lvl8pPr marL="34290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8pPr>
            <a:lvl9pPr marL="38862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9pPr>
          </a:lstStyle>
          <a:p>
            <a:pPr eaLnBrk="1" hangingPunct="1"/>
            <a:fld id="{7BA3BC7E-BC74-4C74-B96C-83D543F716C6}" type="slidenum">
              <a:rPr lang="en-US" altLang="zh-CN" sz="1400" smtClean="0">
                <a:latin typeface="Calibri (正文)"/>
                <a:ea typeface="宋体" panose="02010600030101010101" pitchFamily="2" charset="-122"/>
              </a:rPr>
              <a:pPr eaLnBrk="1" hangingPunct="1"/>
              <a:t>‹#›</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139517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907" y="46550"/>
            <a:ext cx="1202417" cy="1200694"/>
          </a:xfrm>
          <a:prstGeom prst="rect">
            <a:avLst/>
          </a:prstGeom>
        </p:spPr>
      </p:pic>
      <p:sp>
        <p:nvSpPr>
          <p:cNvPr id="8" name="Slide Number Placeholder 3"/>
          <p:cNvSpPr>
            <a:spLocks noGrp="1"/>
          </p:cNvSpPr>
          <p:nvPr>
            <p:ph type="sldNum" sz="quarter" idx="12"/>
          </p:nvPr>
        </p:nvSpPr>
        <p:spPr>
          <a:xfrm>
            <a:off x="7235825" y="6524625"/>
            <a:ext cx="1905000" cy="333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lumMod val="65000"/>
                    <a:lumOff val="35000"/>
                  </a:schemeClr>
                </a:solidFill>
                <a:latin typeface="Courier New" panose="02070309020205020404" pitchFamily="49" charset="0"/>
                <a:ea typeface="方正姚体" pitchFamily="2" charset="-122"/>
              </a:defRPr>
            </a:lvl1pPr>
            <a:lvl2pPr marL="742950" indent="-285750" eaLnBrk="0" hangingPunct="0">
              <a:defRPr sz="3200">
                <a:solidFill>
                  <a:srgbClr val="FFFF00"/>
                </a:solidFill>
                <a:latin typeface="Courier New" panose="02070309020205020404" pitchFamily="49" charset="0"/>
                <a:ea typeface="方正姚体" pitchFamily="2" charset="-122"/>
              </a:defRPr>
            </a:lvl2pPr>
            <a:lvl3pPr marL="1143000" indent="-228600" eaLnBrk="0" hangingPunct="0">
              <a:defRPr sz="3200">
                <a:solidFill>
                  <a:srgbClr val="FFFF00"/>
                </a:solidFill>
                <a:latin typeface="Courier New" panose="02070309020205020404" pitchFamily="49" charset="0"/>
                <a:ea typeface="方正姚体" pitchFamily="2" charset="-122"/>
              </a:defRPr>
            </a:lvl3pPr>
            <a:lvl4pPr marL="1600200" indent="-228600" eaLnBrk="0" hangingPunct="0">
              <a:defRPr sz="3200">
                <a:solidFill>
                  <a:srgbClr val="FFFF00"/>
                </a:solidFill>
                <a:latin typeface="Courier New" panose="02070309020205020404" pitchFamily="49" charset="0"/>
                <a:ea typeface="方正姚体" pitchFamily="2" charset="-122"/>
              </a:defRPr>
            </a:lvl4pPr>
            <a:lvl5pPr marL="2057400" indent="-228600" eaLnBrk="0" hangingPunct="0">
              <a:defRPr sz="3200">
                <a:solidFill>
                  <a:srgbClr val="FFFF00"/>
                </a:solidFill>
                <a:latin typeface="Courier New" panose="02070309020205020404" pitchFamily="49" charset="0"/>
                <a:ea typeface="方正姚体" pitchFamily="2" charset="-122"/>
              </a:defRPr>
            </a:lvl5pPr>
            <a:lvl6pPr marL="25146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6pPr>
            <a:lvl7pPr marL="29718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7pPr>
            <a:lvl8pPr marL="34290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8pPr>
            <a:lvl9pPr marL="38862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9pPr>
          </a:lstStyle>
          <a:p>
            <a:pPr eaLnBrk="1" hangingPunct="1"/>
            <a:fld id="{7BA3BC7E-BC74-4C74-B96C-83D543F716C6}" type="slidenum">
              <a:rPr lang="en-US" altLang="zh-CN" sz="1400" smtClean="0">
                <a:latin typeface="Calibri (正文)"/>
                <a:ea typeface="宋体" panose="02010600030101010101" pitchFamily="2" charset="-122"/>
              </a:rPr>
              <a:pPr eaLnBrk="1" hangingPunct="1"/>
              <a:t>‹#›</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52030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0400"/>
          </a:xfrm>
        </p:spPr>
        <p:txBody>
          <a:bodyPr>
            <a:normAutofit/>
          </a:bodyPr>
          <a:lstStyle>
            <a:lvl1pPr>
              <a:defRPr sz="4000" b="1"/>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628650" y="1188000"/>
            <a:ext cx="7886700" cy="5106498"/>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5156" y="254"/>
            <a:ext cx="1032719" cy="1031239"/>
          </a:xfrm>
          <a:prstGeom prst="rect">
            <a:avLst/>
          </a:prstGeom>
        </p:spPr>
      </p:pic>
      <p:pic>
        <p:nvPicPr>
          <p:cNvPr id="10" name="Picture 9"/>
          <p:cNvPicPr>
            <a:picLocks noChangeAspect="1"/>
          </p:cNvPicPr>
          <p:nvPr userDrawn="1"/>
        </p:nvPicPr>
        <p:blipFill rotWithShape="1">
          <a:blip r:embed="rId3"/>
          <a:srcRect t="18900" b="24401"/>
          <a:stretch/>
        </p:blipFill>
        <p:spPr>
          <a:xfrm>
            <a:off x="173618" y="1031493"/>
            <a:ext cx="8785284" cy="216024"/>
          </a:xfrm>
          <a:prstGeom prst="rect">
            <a:avLst/>
          </a:prstGeom>
        </p:spPr>
      </p:pic>
      <p:sp>
        <p:nvSpPr>
          <p:cNvPr id="9" name="Slide Number Placeholder 3"/>
          <p:cNvSpPr>
            <a:spLocks noGrp="1"/>
          </p:cNvSpPr>
          <p:nvPr>
            <p:ph type="sldNum" sz="quarter" idx="12"/>
          </p:nvPr>
        </p:nvSpPr>
        <p:spPr>
          <a:xfrm>
            <a:off x="7235825" y="6524625"/>
            <a:ext cx="1905000" cy="333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lumMod val="65000"/>
                    <a:lumOff val="35000"/>
                  </a:schemeClr>
                </a:solidFill>
                <a:latin typeface="Courier New" panose="02070309020205020404" pitchFamily="49" charset="0"/>
                <a:ea typeface="方正姚体" pitchFamily="2" charset="-122"/>
              </a:defRPr>
            </a:lvl1pPr>
            <a:lvl2pPr marL="742950" indent="-285750" eaLnBrk="0" hangingPunct="0">
              <a:defRPr sz="3200">
                <a:solidFill>
                  <a:srgbClr val="FFFF00"/>
                </a:solidFill>
                <a:latin typeface="Courier New" panose="02070309020205020404" pitchFamily="49" charset="0"/>
                <a:ea typeface="方正姚体" pitchFamily="2" charset="-122"/>
              </a:defRPr>
            </a:lvl2pPr>
            <a:lvl3pPr marL="1143000" indent="-228600" eaLnBrk="0" hangingPunct="0">
              <a:defRPr sz="3200">
                <a:solidFill>
                  <a:srgbClr val="FFFF00"/>
                </a:solidFill>
                <a:latin typeface="Courier New" panose="02070309020205020404" pitchFamily="49" charset="0"/>
                <a:ea typeface="方正姚体" pitchFamily="2" charset="-122"/>
              </a:defRPr>
            </a:lvl3pPr>
            <a:lvl4pPr marL="1600200" indent="-228600" eaLnBrk="0" hangingPunct="0">
              <a:defRPr sz="3200">
                <a:solidFill>
                  <a:srgbClr val="FFFF00"/>
                </a:solidFill>
                <a:latin typeface="Courier New" panose="02070309020205020404" pitchFamily="49" charset="0"/>
                <a:ea typeface="方正姚体" pitchFamily="2" charset="-122"/>
              </a:defRPr>
            </a:lvl4pPr>
            <a:lvl5pPr marL="2057400" indent="-228600" eaLnBrk="0" hangingPunct="0">
              <a:defRPr sz="3200">
                <a:solidFill>
                  <a:srgbClr val="FFFF00"/>
                </a:solidFill>
                <a:latin typeface="Courier New" panose="02070309020205020404" pitchFamily="49" charset="0"/>
                <a:ea typeface="方正姚体" pitchFamily="2" charset="-122"/>
              </a:defRPr>
            </a:lvl5pPr>
            <a:lvl6pPr marL="25146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6pPr>
            <a:lvl7pPr marL="29718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7pPr>
            <a:lvl8pPr marL="34290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8pPr>
            <a:lvl9pPr marL="38862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9pPr>
          </a:lstStyle>
          <a:p>
            <a:pPr eaLnBrk="1" hangingPunct="1"/>
            <a:fld id="{7BA3BC7E-BC74-4C74-B96C-83D543F716C6}" type="slidenum">
              <a:rPr lang="en-US" altLang="zh-CN" sz="1400" smtClean="0">
                <a:latin typeface="Calibri (正文)"/>
                <a:ea typeface="宋体" panose="02010600030101010101" pitchFamily="2" charset="-122"/>
              </a:rPr>
              <a:pPr eaLnBrk="1" hangingPunct="1"/>
              <a:t>‹#›</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2497601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6" name="Slide Number Placeholder 5"/>
          <p:cNvSpPr>
            <a:spLocks noGrp="1"/>
          </p:cNvSpPr>
          <p:nvPr>
            <p:ph type="sldNum" sz="quarter" idx="12"/>
          </p:nvPr>
        </p:nvSpPr>
        <p:spPr>
          <a:xfrm>
            <a:off x="7086600" y="6492875"/>
            <a:ext cx="2057400" cy="365125"/>
          </a:xfrm>
        </p:spPr>
        <p:txBody>
          <a:bodyPr/>
          <a:lstStyle>
            <a:lvl1pPr>
              <a:defRPr sz="1400">
                <a:solidFill>
                  <a:schemeClr val="tx1">
                    <a:lumMod val="65000"/>
                    <a:lumOff val="35000"/>
                  </a:schemeClr>
                </a:solidFill>
                <a:latin typeface="Calibri (正文)"/>
              </a:defRPr>
            </a:lvl1pPr>
          </a:lstStyle>
          <a:p>
            <a:fld id="{6F463926-53FD-4ECB-B19C-E4EF13DB6407}" type="slidenum">
              <a:rPr lang="zh-CN" altLang="en-US" smtClean="0"/>
              <a:pPr/>
              <a:t>‹#›</a:t>
            </a:fld>
            <a:endParaRPr lang="zh-CN" alt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5156" y="254"/>
            <a:ext cx="1032719" cy="1031239"/>
          </a:xfrm>
          <a:prstGeom prst="rect">
            <a:avLst/>
          </a:prstGeom>
        </p:spPr>
      </p:pic>
    </p:spTree>
    <p:extLst>
      <p:ext uri="{BB962C8B-B14F-4D97-AF65-F5344CB8AC3E}">
        <p14:creationId xmlns:p14="http://schemas.microsoft.com/office/powerpoint/2010/main" val="2740473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188000"/>
            <a:ext cx="3886200" cy="5102842"/>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4629150" y="1188000"/>
            <a:ext cx="3886200" cy="5102842"/>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5156" y="254"/>
            <a:ext cx="1032719" cy="1031239"/>
          </a:xfrm>
          <a:prstGeom prst="rect">
            <a:avLst/>
          </a:prstGeom>
        </p:spPr>
      </p:pic>
      <p:sp>
        <p:nvSpPr>
          <p:cNvPr id="10" name="Slide Number Placeholder 3"/>
          <p:cNvSpPr>
            <a:spLocks noGrp="1"/>
          </p:cNvSpPr>
          <p:nvPr>
            <p:ph type="sldNum" sz="quarter" idx="12"/>
          </p:nvPr>
        </p:nvSpPr>
        <p:spPr>
          <a:xfrm>
            <a:off x="7235825" y="6524625"/>
            <a:ext cx="1905000" cy="333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lumMod val="65000"/>
                    <a:lumOff val="35000"/>
                  </a:schemeClr>
                </a:solidFill>
                <a:latin typeface="Courier New" panose="02070309020205020404" pitchFamily="49" charset="0"/>
                <a:ea typeface="方正姚体" pitchFamily="2" charset="-122"/>
              </a:defRPr>
            </a:lvl1pPr>
            <a:lvl2pPr marL="742950" indent="-285750" eaLnBrk="0" hangingPunct="0">
              <a:defRPr sz="3200">
                <a:solidFill>
                  <a:srgbClr val="FFFF00"/>
                </a:solidFill>
                <a:latin typeface="Courier New" panose="02070309020205020404" pitchFamily="49" charset="0"/>
                <a:ea typeface="方正姚体" pitchFamily="2" charset="-122"/>
              </a:defRPr>
            </a:lvl2pPr>
            <a:lvl3pPr marL="1143000" indent="-228600" eaLnBrk="0" hangingPunct="0">
              <a:defRPr sz="3200">
                <a:solidFill>
                  <a:srgbClr val="FFFF00"/>
                </a:solidFill>
                <a:latin typeface="Courier New" panose="02070309020205020404" pitchFamily="49" charset="0"/>
                <a:ea typeface="方正姚体" pitchFamily="2" charset="-122"/>
              </a:defRPr>
            </a:lvl3pPr>
            <a:lvl4pPr marL="1600200" indent="-228600" eaLnBrk="0" hangingPunct="0">
              <a:defRPr sz="3200">
                <a:solidFill>
                  <a:srgbClr val="FFFF00"/>
                </a:solidFill>
                <a:latin typeface="Courier New" panose="02070309020205020404" pitchFamily="49" charset="0"/>
                <a:ea typeface="方正姚体" pitchFamily="2" charset="-122"/>
              </a:defRPr>
            </a:lvl4pPr>
            <a:lvl5pPr marL="2057400" indent="-228600" eaLnBrk="0" hangingPunct="0">
              <a:defRPr sz="3200">
                <a:solidFill>
                  <a:srgbClr val="FFFF00"/>
                </a:solidFill>
                <a:latin typeface="Courier New" panose="02070309020205020404" pitchFamily="49" charset="0"/>
                <a:ea typeface="方正姚体" pitchFamily="2" charset="-122"/>
              </a:defRPr>
            </a:lvl5pPr>
            <a:lvl6pPr marL="25146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6pPr>
            <a:lvl7pPr marL="29718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7pPr>
            <a:lvl8pPr marL="34290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8pPr>
            <a:lvl9pPr marL="38862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9pPr>
          </a:lstStyle>
          <a:p>
            <a:pPr eaLnBrk="1" hangingPunct="1"/>
            <a:fld id="{7BA3BC7E-BC74-4C74-B96C-83D543F716C6}" type="slidenum">
              <a:rPr lang="en-US" altLang="zh-CN" sz="1400" smtClean="0">
                <a:latin typeface="Calibri (正文)"/>
                <a:ea typeface="宋体" panose="02010600030101010101" pitchFamily="2" charset="-122"/>
              </a:rPr>
              <a:pPr eaLnBrk="1" hangingPunct="1"/>
              <a:t>‹#›</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633811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770400"/>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171871"/>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112380"/>
            <a:ext cx="3868340" cy="4077283"/>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4629150" y="1171871"/>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112380"/>
            <a:ext cx="3887391" cy="407728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F463926-53FD-4ECB-B19C-E4EF13DB6407}" type="slidenum">
              <a:rPr lang="zh-CN" altLang="en-US" smtClean="0"/>
              <a:t>‹#›</a:t>
            </a:fld>
            <a:endParaRPr lang="zh-CN" alt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907" y="46550"/>
            <a:ext cx="1202417" cy="1200694"/>
          </a:xfrm>
          <a:prstGeom prst="rect">
            <a:avLst/>
          </a:prstGeom>
        </p:spPr>
      </p:pic>
    </p:spTree>
    <p:extLst>
      <p:ext uri="{BB962C8B-B14F-4D97-AF65-F5344CB8AC3E}">
        <p14:creationId xmlns:p14="http://schemas.microsoft.com/office/powerpoint/2010/main" val="4150165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5156" y="254"/>
            <a:ext cx="1032719" cy="1031239"/>
          </a:xfrm>
          <a:prstGeom prst="rect">
            <a:avLst/>
          </a:prstGeom>
        </p:spPr>
      </p:pic>
      <p:sp>
        <p:nvSpPr>
          <p:cNvPr id="8" name="Slide Number Placeholder 3"/>
          <p:cNvSpPr>
            <a:spLocks noGrp="1"/>
          </p:cNvSpPr>
          <p:nvPr>
            <p:ph type="sldNum" sz="quarter" idx="12"/>
          </p:nvPr>
        </p:nvSpPr>
        <p:spPr>
          <a:xfrm>
            <a:off x="7235825" y="6524625"/>
            <a:ext cx="1905000" cy="333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lumMod val="65000"/>
                    <a:lumOff val="35000"/>
                  </a:schemeClr>
                </a:solidFill>
                <a:latin typeface="Courier New" panose="02070309020205020404" pitchFamily="49" charset="0"/>
                <a:ea typeface="方正姚体" pitchFamily="2" charset="-122"/>
              </a:defRPr>
            </a:lvl1pPr>
            <a:lvl2pPr marL="742950" indent="-285750" eaLnBrk="0" hangingPunct="0">
              <a:defRPr sz="3200">
                <a:solidFill>
                  <a:srgbClr val="FFFF00"/>
                </a:solidFill>
                <a:latin typeface="Courier New" panose="02070309020205020404" pitchFamily="49" charset="0"/>
                <a:ea typeface="方正姚体" pitchFamily="2" charset="-122"/>
              </a:defRPr>
            </a:lvl2pPr>
            <a:lvl3pPr marL="1143000" indent="-228600" eaLnBrk="0" hangingPunct="0">
              <a:defRPr sz="3200">
                <a:solidFill>
                  <a:srgbClr val="FFFF00"/>
                </a:solidFill>
                <a:latin typeface="Courier New" panose="02070309020205020404" pitchFamily="49" charset="0"/>
                <a:ea typeface="方正姚体" pitchFamily="2" charset="-122"/>
              </a:defRPr>
            </a:lvl3pPr>
            <a:lvl4pPr marL="1600200" indent="-228600" eaLnBrk="0" hangingPunct="0">
              <a:defRPr sz="3200">
                <a:solidFill>
                  <a:srgbClr val="FFFF00"/>
                </a:solidFill>
                <a:latin typeface="Courier New" panose="02070309020205020404" pitchFamily="49" charset="0"/>
                <a:ea typeface="方正姚体" pitchFamily="2" charset="-122"/>
              </a:defRPr>
            </a:lvl4pPr>
            <a:lvl5pPr marL="2057400" indent="-228600" eaLnBrk="0" hangingPunct="0">
              <a:defRPr sz="3200">
                <a:solidFill>
                  <a:srgbClr val="FFFF00"/>
                </a:solidFill>
                <a:latin typeface="Courier New" panose="02070309020205020404" pitchFamily="49" charset="0"/>
                <a:ea typeface="方正姚体" pitchFamily="2" charset="-122"/>
              </a:defRPr>
            </a:lvl5pPr>
            <a:lvl6pPr marL="25146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6pPr>
            <a:lvl7pPr marL="29718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7pPr>
            <a:lvl8pPr marL="34290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8pPr>
            <a:lvl9pPr marL="38862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9pPr>
          </a:lstStyle>
          <a:p>
            <a:pPr eaLnBrk="1" hangingPunct="1"/>
            <a:fld id="{7BA3BC7E-BC74-4C74-B96C-83D543F716C6}" type="slidenum">
              <a:rPr lang="en-US" altLang="zh-CN" sz="1400" smtClean="0">
                <a:latin typeface="Calibri (正文)"/>
                <a:ea typeface="宋体" panose="02010600030101010101" pitchFamily="2" charset="-122"/>
              </a:rPr>
              <a:pPr eaLnBrk="1" hangingPunct="1"/>
              <a:t>‹#›</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313978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5156" y="254"/>
            <a:ext cx="1032719" cy="1031239"/>
          </a:xfrm>
          <a:prstGeom prst="rect">
            <a:avLst/>
          </a:prstGeom>
        </p:spPr>
      </p:pic>
      <p:sp>
        <p:nvSpPr>
          <p:cNvPr id="7" name="Slide Number Placeholder 3"/>
          <p:cNvSpPr>
            <a:spLocks noGrp="1"/>
          </p:cNvSpPr>
          <p:nvPr>
            <p:ph type="sldNum" sz="quarter" idx="12"/>
          </p:nvPr>
        </p:nvSpPr>
        <p:spPr>
          <a:xfrm>
            <a:off x="7235825" y="6524625"/>
            <a:ext cx="1905000" cy="333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lumMod val="65000"/>
                    <a:lumOff val="35000"/>
                  </a:schemeClr>
                </a:solidFill>
                <a:latin typeface="Courier New" panose="02070309020205020404" pitchFamily="49" charset="0"/>
                <a:ea typeface="方正姚体" pitchFamily="2" charset="-122"/>
              </a:defRPr>
            </a:lvl1pPr>
            <a:lvl2pPr marL="742950" indent="-285750" eaLnBrk="0" hangingPunct="0">
              <a:defRPr sz="3200">
                <a:solidFill>
                  <a:srgbClr val="FFFF00"/>
                </a:solidFill>
                <a:latin typeface="Courier New" panose="02070309020205020404" pitchFamily="49" charset="0"/>
                <a:ea typeface="方正姚体" pitchFamily="2" charset="-122"/>
              </a:defRPr>
            </a:lvl2pPr>
            <a:lvl3pPr marL="1143000" indent="-228600" eaLnBrk="0" hangingPunct="0">
              <a:defRPr sz="3200">
                <a:solidFill>
                  <a:srgbClr val="FFFF00"/>
                </a:solidFill>
                <a:latin typeface="Courier New" panose="02070309020205020404" pitchFamily="49" charset="0"/>
                <a:ea typeface="方正姚体" pitchFamily="2" charset="-122"/>
              </a:defRPr>
            </a:lvl3pPr>
            <a:lvl4pPr marL="1600200" indent="-228600" eaLnBrk="0" hangingPunct="0">
              <a:defRPr sz="3200">
                <a:solidFill>
                  <a:srgbClr val="FFFF00"/>
                </a:solidFill>
                <a:latin typeface="Courier New" panose="02070309020205020404" pitchFamily="49" charset="0"/>
                <a:ea typeface="方正姚体" pitchFamily="2" charset="-122"/>
              </a:defRPr>
            </a:lvl4pPr>
            <a:lvl5pPr marL="2057400" indent="-228600" eaLnBrk="0" hangingPunct="0">
              <a:defRPr sz="3200">
                <a:solidFill>
                  <a:srgbClr val="FFFF00"/>
                </a:solidFill>
                <a:latin typeface="Courier New" panose="02070309020205020404" pitchFamily="49" charset="0"/>
                <a:ea typeface="方正姚体" pitchFamily="2" charset="-122"/>
              </a:defRPr>
            </a:lvl5pPr>
            <a:lvl6pPr marL="25146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6pPr>
            <a:lvl7pPr marL="29718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7pPr>
            <a:lvl8pPr marL="34290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8pPr>
            <a:lvl9pPr marL="38862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9pPr>
          </a:lstStyle>
          <a:p>
            <a:pPr eaLnBrk="1" hangingPunct="1"/>
            <a:fld id="{7BA3BC7E-BC74-4C74-B96C-83D543F716C6}" type="slidenum">
              <a:rPr lang="en-US" altLang="zh-CN" sz="1400" smtClean="0">
                <a:latin typeface="Calibri (正文)"/>
                <a:ea typeface="宋体" panose="02010600030101010101" pitchFamily="2" charset="-122"/>
              </a:rPr>
              <a:pPr eaLnBrk="1" hangingPunct="1"/>
              <a:t>‹#›</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215900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907" y="46550"/>
            <a:ext cx="1202417" cy="1200694"/>
          </a:xfrm>
          <a:prstGeom prst="rect">
            <a:avLst/>
          </a:prstGeom>
        </p:spPr>
      </p:pic>
      <p:sp>
        <p:nvSpPr>
          <p:cNvPr id="9" name="Slide Number Placeholder 3"/>
          <p:cNvSpPr>
            <a:spLocks noGrp="1"/>
          </p:cNvSpPr>
          <p:nvPr>
            <p:ph type="sldNum" sz="quarter" idx="12"/>
          </p:nvPr>
        </p:nvSpPr>
        <p:spPr>
          <a:xfrm>
            <a:off x="7235825" y="6524625"/>
            <a:ext cx="1905000" cy="333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lumMod val="65000"/>
                    <a:lumOff val="35000"/>
                  </a:schemeClr>
                </a:solidFill>
                <a:latin typeface="Courier New" panose="02070309020205020404" pitchFamily="49" charset="0"/>
                <a:ea typeface="方正姚体" pitchFamily="2" charset="-122"/>
              </a:defRPr>
            </a:lvl1pPr>
            <a:lvl2pPr marL="742950" indent="-285750" eaLnBrk="0" hangingPunct="0">
              <a:defRPr sz="3200">
                <a:solidFill>
                  <a:srgbClr val="FFFF00"/>
                </a:solidFill>
                <a:latin typeface="Courier New" panose="02070309020205020404" pitchFamily="49" charset="0"/>
                <a:ea typeface="方正姚体" pitchFamily="2" charset="-122"/>
              </a:defRPr>
            </a:lvl2pPr>
            <a:lvl3pPr marL="1143000" indent="-228600" eaLnBrk="0" hangingPunct="0">
              <a:defRPr sz="3200">
                <a:solidFill>
                  <a:srgbClr val="FFFF00"/>
                </a:solidFill>
                <a:latin typeface="Courier New" panose="02070309020205020404" pitchFamily="49" charset="0"/>
                <a:ea typeface="方正姚体" pitchFamily="2" charset="-122"/>
              </a:defRPr>
            </a:lvl3pPr>
            <a:lvl4pPr marL="1600200" indent="-228600" eaLnBrk="0" hangingPunct="0">
              <a:defRPr sz="3200">
                <a:solidFill>
                  <a:srgbClr val="FFFF00"/>
                </a:solidFill>
                <a:latin typeface="Courier New" panose="02070309020205020404" pitchFamily="49" charset="0"/>
                <a:ea typeface="方正姚体" pitchFamily="2" charset="-122"/>
              </a:defRPr>
            </a:lvl4pPr>
            <a:lvl5pPr marL="2057400" indent="-228600" eaLnBrk="0" hangingPunct="0">
              <a:defRPr sz="3200">
                <a:solidFill>
                  <a:srgbClr val="FFFF00"/>
                </a:solidFill>
                <a:latin typeface="Courier New" panose="02070309020205020404" pitchFamily="49" charset="0"/>
                <a:ea typeface="方正姚体" pitchFamily="2" charset="-122"/>
              </a:defRPr>
            </a:lvl5pPr>
            <a:lvl6pPr marL="25146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6pPr>
            <a:lvl7pPr marL="29718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7pPr>
            <a:lvl8pPr marL="34290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8pPr>
            <a:lvl9pPr marL="3886200" indent="-228600" eaLnBrk="0" fontAlgn="base" hangingPunct="0">
              <a:spcBef>
                <a:spcPct val="0"/>
              </a:spcBef>
              <a:spcAft>
                <a:spcPct val="0"/>
              </a:spcAft>
              <a:defRPr sz="3200">
                <a:solidFill>
                  <a:srgbClr val="FFFF00"/>
                </a:solidFill>
                <a:latin typeface="Courier New" panose="02070309020205020404" pitchFamily="49" charset="0"/>
                <a:ea typeface="方正姚体" pitchFamily="2" charset="-122"/>
              </a:defRPr>
            </a:lvl9pPr>
          </a:lstStyle>
          <a:p>
            <a:pPr eaLnBrk="1" hangingPunct="1"/>
            <a:fld id="{7BA3BC7E-BC74-4C74-B96C-83D543F716C6}" type="slidenum">
              <a:rPr lang="en-US" altLang="zh-CN" sz="1400" smtClean="0">
                <a:latin typeface="Calibri (正文)"/>
                <a:ea typeface="宋体" panose="02010600030101010101" pitchFamily="2" charset="-122"/>
              </a:rPr>
              <a:pPr eaLnBrk="1" hangingPunct="1"/>
              <a:t>‹#›</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117614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F463926-53FD-4ECB-B19C-E4EF13DB6407}" type="slidenum">
              <a:rPr lang="zh-CN" altLang="en-US" smtClean="0"/>
              <a:t>‹#›</a:t>
            </a:fld>
            <a:endParaRPr lang="zh-CN" alt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907" y="46550"/>
            <a:ext cx="1202417" cy="1200694"/>
          </a:xfrm>
          <a:prstGeom prst="rect">
            <a:avLst/>
          </a:prstGeom>
        </p:spPr>
      </p:pic>
    </p:spTree>
    <p:extLst>
      <p:ext uri="{BB962C8B-B14F-4D97-AF65-F5344CB8AC3E}">
        <p14:creationId xmlns:p14="http://schemas.microsoft.com/office/powerpoint/2010/main" val="1458411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76919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188000"/>
            <a:ext cx="7886700" cy="492971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63926-53FD-4ECB-B19C-E4EF13DB6407}" type="slidenum">
              <a:rPr lang="zh-CN" altLang="en-US" smtClean="0"/>
              <a:t>‹#›</a:t>
            </a:fld>
            <a:endParaRPr lang="zh-CN" altLang="en-US"/>
          </a:p>
        </p:txBody>
      </p:sp>
    </p:spTree>
    <p:extLst>
      <p:ext uri="{BB962C8B-B14F-4D97-AF65-F5344CB8AC3E}">
        <p14:creationId xmlns:p14="http://schemas.microsoft.com/office/powerpoint/2010/main" val="2842767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15.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4.mp4"/><Relationship Id="rId7" Type="http://schemas.openxmlformats.org/officeDocument/2006/relationships/image" Target="../media/image10.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slideLayout" Target="../slideLayouts/slideLayout2.xml"/><Relationship Id="rId4" Type="http://schemas.microsoft.com/office/2007/relationships/media" Target="../media/media5.mp4"/></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p4"/><Relationship Id="rId1" Type="http://schemas.openxmlformats.org/officeDocument/2006/relationships/video" Target="NULL"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l"/>
            <a:r>
              <a:rPr lang="zh-CN" altLang="en-US" sz="4800" dirty="0" smtClean="0"/>
              <a:t>程序设计实训</a:t>
            </a:r>
            <a:r>
              <a:rPr lang="en-US" altLang="zh-CN" sz="4800" dirty="0" smtClean="0"/>
              <a:t>——</a:t>
            </a:r>
            <a:br>
              <a:rPr lang="en-US" altLang="zh-CN" sz="4800" dirty="0" smtClean="0"/>
            </a:br>
            <a:r>
              <a:rPr lang="zh-CN" altLang="en-US" sz="4000" dirty="0" smtClean="0"/>
              <a:t>基于</a:t>
            </a:r>
            <a:r>
              <a:rPr lang="en-US" altLang="zh-CN" sz="4000" dirty="0" err="1" smtClean="0"/>
              <a:t>Qt</a:t>
            </a:r>
            <a:r>
              <a:rPr lang="zh-CN" altLang="en-US" sz="4000" dirty="0" smtClean="0"/>
              <a:t>实现的图片数据标注工具</a:t>
            </a:r>
            <a:endParaRPr lang="zh-CN" altLang="en-US" sz="4800" dirty="0"/>
          </a:p>
        </p:txBody>
      </p:sp>
      <p:sp>
        <p:nvSpPr>
          <p:cNvPr id="4" name="Subtitle 2"/>
          <p:cNvSpPr>
            <a:spLocks noGrp="1"/>
          </p:cNvSpPr>
          <p:nvPr>
            <p:ph type="subTitle" idx="1"/>
          </p:nvPr>
        </p:nvSpPr>
        <p:spPr>
          <a:xfrm>
            <a:off x="1143000" y="3338802"/>
            <a:ext cx="6858000" cy="1655762"/>
          </a:xfrm>
        </p:spPr>
        <p:txBody>
          <a:bodyPr>
            <a:normAutofit/>
          </a:bodyPr>
          <a:lstStyle/>
          <a:p>
            <a:r>
              <a:rPr lang="zh-CN" altLang="en-US" dirty="0" smtClean="0">
                <a:ea typeface="隶书" panose="02010509060101010101" pitchFamily="49" charset="-122"/>
              </a:rPr>
              <a:t>助教：王至博</a:t>
            </a:r>
            <a:endParaRPr lang="en-US" altLang="zh-CN" dirty="0" smtClean="0">
              <a:ea typeface="隶书" panose="02010509060101010101" pitchFamily="49" charset="-122"/>
            </a:endParaRPr>
          </a:p>
          <a:p>
            <a:r>
              <a:rPr lang="zh-CN" altLang="en-US" dirty="0">
                <a:ea typeface="隶书" panose="02010509060101010101" pitchFamily="49" charset="-122"/>
              </a:rPr>
              <a:t>邮箱：</a:t>
            </a:r>
            <a:r>
              <a:rPr lang="en-US" altLang="zh-CN" dirty="0" smtClean="0">
                <a:ea typeface="隶书" panose="02010509060101010101" pitchFamily="49" charset="-122"/>
              </a:rPr>
              <a:t>wzb17@mails.tsinghua.edu.com</a:t>
            </a:r>
          </a:p>
        </p:txBody>
      </p:sp>
      <p:sp>
        <p:nvSpPr>
          <p:cNvPr id="5" name="灯片编号占位符 4"/>
          <p:cNvSpPr>
            <a:spLocks noGrp="1"/>
          </p:cNvSpPr>
          <p:nvPr>
            <p:ph type="sldNum" sz="quarter" idx="12"/>
          </p:nvPr>
        </p:nvSpPr>
        <p:spPr>
          <a:xfrm>
            <a:off x="7086600" y="6492875"/>
            <a:ext cx="2057400" cy="365125"/>
          </a:xfrm>
        </p:spPr>
        <p:txBody>
          <a:bodyPr/>
          <a:lstStyle/>
          <a:p>
            <a:fld id="{6F463926-53FD-4ECB-B19C-E4EF13DB6407}" type="slidenum">
              <a:rPr lang="zh-CN" altLang="en-US" smtClean="0"/>
              <a:t>1</a:t>
            </a:fld>
            <a:endParaRPr lang="zh-CN" altLang="en-US" dirty="0"/>
          </a:p>
        </p:txBody>
      </p:sp>
      <p:pic>
        <p:nvPicPr>
          <p:cNvPr id="6" name="Picture 5"/>
          <p:cNvPicPr>
            <a:picLocks noChangeAspect="1"/>
          </p:cNvPicPr>
          <p:nvPr/>
        </p:nvPicPr>
        <p:blipFill>
          <a:blip r:embed="rId2"/>
          <a:stretch>
            <a:fillRect/>
          </a:stretch>
        </p:blipFill>
        <p:spPr>
          <a:xfrm>
            <a:off x="6613195" y="4115740"/>
            <a:ext cx="2530805" cy="2237500"/>
          </a:xfrm>
          <a:prstGeom prst="rect">
            <a:avLst/>
          </a:prstGeom>
        </p:spPr>
      </p:pic>
    </p:spTree>
    <p:extLst>
      <p:ext uri="{BB962C8B-B14F-4D97-AF65-F5344CB8AC3E}">
        <p14:creationId xmlns:p14="http://schemas.microsoft.com/office/powerpoint/2010/main" val="829385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rPr>
              <a:t>3D</a:t>
            </a:r>
            <a:r>
              <a:rPr lang="zh-CN" altLang="en-US" dirty="0"/>
              <a:t>图片标注</a:t>
            </a:r>
            <a:r>
              <a:rPr lang="en-US" altLang="zh-CN" dirty="0" smtClean="0"/>
              <a:t>——</a:t>
            </a:r>
            <a:r>
              <a:rPr lang="zh-CN" altLang="en-US" dirty="0"/>
              <a:t>分割</a:t>
            </a:r>
            <a:r>
              <a:rPr lang="zh-CN" altLang="en-US" dirty="0" smtClean="0"/>
              <a:t>标注</a:t>
            </a:r>
            <a:r>
              <a:rPr lang="zh-CN" altLang="en-US" dirty="0"/>
              <a:t>示例</a:t>
            </a:r>
          </a:p>
        </p:txBody>
      </p:sp>
      <p:pic>
        <p:nvPicPr>
          <p:cNvPr id="5" name="ACCD8F9">
            <a:hlinkClick r:id="" action="ppaction://media"/>
          </p:cNvPr>
          <p:cNvPicPr>
            <a:picLocks noGrp="1" noChangeAspect="1"/>
          </p:cNvPicPr>
          <p:nvPr>
            <p:ph idx="1"/>
            <a:videoFile r:link="rId1"/>
            <p:extLst>
              <p:ext uri="{DAA4B4D4-6D71-4841-9C94-3DE7FCFB9230}">
                <p14:media xmlns:p14="http://schemas.microsoft.com/office/powerpoint/2010/main" r:embed="rId2">
                  <p14:trim end="3917"/>
                </p14:media>
              </p:ext>
            </p:extLst>
          </p:nvPr>
        </p:nvPicPr>
        <p:blipFill>
          <a:blip r:embed="rId5"/>
          <a:stretch>
            <a:fillRect/>
          </a:stretch>
        </p:blipFill>
        <p:spPr>
          <a:xfrm>
            <a:off x="628650" y="1422400"/>
            <a:ext cx="7886700" cy="4637088"/>
          </a:xfrm>
        </p:spPr>
      </p:pic>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10</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40407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9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大作业要求</a:t>
            </a:r>
            <a:endParaRPr lang="zh-CN" altLang="en-US" dirty="0"/>
          </a:p>
        </p:txBody>
      </p:sp>
      <p:sp>
        <p:nvSpPr>
          <p:cNvPr id="3" name="内容占位符 2"/>
          <p:cNvSpPr>
            <a:spLocks noGrp="1"/>
          </p:cNvSpPr>
          <p:nvPr>
            <p:ph idx="1"/>
          </p:nvPr>
        </p:nvSpPr>
        <p:spPr/>
        <p:txBody>
          <a:bodyPr/>
          <a:lstStyle/>
          <a:p>
            <a:r>
              <a:rPr lang="zh-CN" altLang="en-US" dirty="0" smtClean="0"/>
              <a:t>完成一个可以进行</a:t>
            </a:r>
            <a:r>
              <a:rPr lang="zh-CN" altLang="en-US" dirty="0"/>
              <a:t>二</a:t>
            </a:r>
            <a:r>
              <a:rPr lang="zh-CN" altLang="en-US" dirty="0" smtClean="0"/>
              <a:t>维图片以及三维扫描数据标注的软件。</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11</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522651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界面要求</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12</a:t>
            </a:fld>
            <a:endParaRPr lang="en-US" altLang="zh-CN" sz="1400" dirty="0">
              <a:latin typeface="Calibri (正文)"/>
              <a:ea typeface="宋体" panose="02010600030101010101" pitchFamily="2" charset="-122"/>
            </a:endParaRPr>
          </a:p>
        </p:txBody>
      </p:sp>
      <p:pic>
        <p:nvPicPr>
          <p:cNvPr id="7" name="内容占位符 6"/>
          <p:cNvPicPr>
            <a:picLocks noGrp="1" noChangeAspect="1"/>
          </p:cNvPicPr>
          <p:nvPr>
            <p:ph idx="1"/>
          </p:nvPr>
        </p:nvPicPr>
        <p:blipFill>
          <a:blip r:embed="rId2"/>
          <a:stretch>
            <a:fillRect/>
          </a:stretch>
        </p:blipFill>
        <p:spPr>
          <a:xfrm>
            <a:off x="1718864" y="1345072"/>
            <a:ext cx="5706271" cy="4791744"/>
          </a:xfrm>
          <a:prstGeom prst="rect">
            <a:avLst/>
          </a:prstGeom>
        </p:spPr>
      </p:pic>
      <p:sp>
        <p:nvSpPr>
          <p:cNvPr id="8" name="矩形 7"/>
          <p:cNvSpPr/>
          <p:nvPr/>
        </p:nvSpPr>
        <p:spPr>
          <a:xfrm>
            <a:off x="1718864" y="1345072"/>
            <a:ext cx="1519636" cy="283703"/>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1718865" y="1696508"/>
            <a:ext cx="586186" cy="4228042"/>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p:cNvSpPr/>
          <p:nvPr/>
        </p:nvSpPr>
        <p:spPr>
          <a:xfrm>
            <a:off x="4959349" y="1628774"/>
            <a:ext cx="2465786" cy="4295775"/>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1" name="直接箭头连接符 10"/>
          <p:cNvCxnSpPr/>
          <p:nvPr/>
        </p:nvCxnSpPr>
        <p:spPr>
          <a:xfrm flipH="1">
            <a:off x="3346322" y="1056184"/>
            <a:ext cx="797053" cy="501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248833" y="606884"/>
            <a:ext cx="881973" cy="369332"/>
          </a:xfrm>
          <a:prstGeom prst="rect">
            <a:avLst/>
          </a:prstGeom>
          <a:noFill/>
        </p:spPr>
        <p:txBody>
          <a:bodyPr wrap="none" rtlCol="0">
            <a:spAutoFit/>
          </a:bodyPr>
          <a:lstStyle/>
          <a:p>
            <a:r>
              <a:rPr lang="zh-CN" altLang="en-US" b="1" dirty="0">
                <a:solidFill>
                  <a:srgbClr val="FF0000"/>
                </a:solidFill>
                <a:latin typeface="黑体" panose="02010609060101010101" pitchFamily="49" charset="-122"/>
                <a:ea typeface="黑体" panose="02010609060101010101" pitchFamily="49" charset="-122"/>
              </a:rPr>
              <a:t>菜单栏</a:t>
            </a:r>
          </a:p>
        </p:txBody>
      </p:sp>
      <p:cxnSp>
        <p:nvCxnSpPr>
          <p:cNvPr id="14" name="直接箭头连接符 13"/>
          <p:cNvCxnSpPr/>
          <p:nvPr/>
        </p:nvCxnSpPr>
        <p:spPr>
          <a:xfrm flipH="1">
            <a:off x="6569077" y="2000237"/>
            <a:ext cx="797053" cy="501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471588" y="1550937"/>
            <a:ext cx="881973" cy="369332"/>
          </a:xfrm>
          <a:prstGeom prst="rect">
            <a:avLst/>
          </a:prstGeom>
          <a:noFill/>
        </p:spPr>
        <p:txBody>
          <a:bodyPr wrap="none" rtlCol="0">
            <a:spAutoFit/>
          </a:bodyPr>
          <a:lstStyle/>
          <a:p>
            <a:r>
              <a:rPr lang="zh-CN" altLang="en-US" b="1" dirty="0">
                <a:solidFill>
                  <a:srgbClr val="FF0000"/>
                </a:solidFill>
                <a:latin typeface="黑体" panose="02010609060101010101" pitchFamily="49" charset="-122"/>
                <a:ea typeface="黑体" panose="02010609060101010101" pitchFamily="49" charset="-122"/>
              </a:rPr>
              <a:t>状态</a:t>
            </a:r>
            <a:r>
              <a:rPr lang="zh-CN" altLang="en-US" b="1" dirty="0" smtClean="0">
                <a:solidFill>
                  <a:srgbClr val="FF0000"/>
                </a:solidFill>
                <a:latin typeface="黑体" panose="02010609060101010101" pitchFamily="49" charset="-122"/>
                <a:ea typeface="黑体" panose="02010609060101010101" pitchFamily="49" charset="-122"/>
              </a:rPr>
              <a:t>栏</a:t>
            </a:r>
            <a:endParaRPr lang="zh-CN" altLang="en-US" b="1" dirty="0">
              <a:solidFill>
                <a:srgbClr val="FF0000"/>
              </a:solidFill>
              <a:latin typeface="黑体" panose="02010609060101010101" pitchFamily="49" charset="-122"/>
              <a:ea typeface="黑体" panose="02010609060101010101" pitchFamily="49" charset="-122"/>
            </a:endParaRPr>
          </a:p>
        </p:txBody>
      </p:sp>
      <p:cxnSp>
        <p:nvCxnSpPr>
          <p:cNvPr id="16" name="直接箭头连接符 15"/>
          <p:cNvCxnSpPr/>
          <p:nvPr/>
        </p:nvCxnSpPr>
        <p:spPr>
          <a:xfrm>
            <a:off x="1057275" y="2409825"/>
            <a:ext cx="339186" cy="39903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17453" y="1920264"/>
            <a:ext cx="881973" cy="369332"/>
          </a:xfrm>
          <a:prstGeom prst="rect">
            <a:avLst/>
          </a:prstGeom>
          <a:noFill/>
        </p:spPr>
        <p:txBody>
          <a:bodyPr wrap="none" rtlCol="0">
            <a:spAutoFit/>
          </a:bodyPr>
          <a:lstStyle/>
          <a:p>
            <a:r>
              <a:rPr lang="zh-CN" altLang="en-US" b="1" dirty="0" smtClean="0">
                <a:solidFill>
                  <a:srgbClr val="FF0000"/>
                </a:solidFill>
                <a:latin typeface="黑体" panose="02010609060101010101" pitchFamily="49" charset="-122"/>
                <a:ea typeface="黑体" panose="02010609060101010101" pitchFamily="49" charset="-122"/>
              </a:rPr>
              <a:t>工具栏</a:t>
            </a:r>
            <a:endParaRPr lang="zh-CN" altLang="en-US" b="1" dirty="0">
              <a:solidFill>
                <a:srgbClr val="FF0000"/>
              </a:solidFill>
              <a:latin typeface="黑体" panose="02010609060101010101" pitchFamily="49" charset="-122"/>
              <a:ea typeface="黑体" panose="02010609060101010101" pitchFamily="49" charset="-122"/>
            </a:endParaRPr>
          </a:p>
        </p:txBody>
      </p:sp>
      <p:cxnSp>
        <p:nvCxnSpPr>
          <p:cNvPr id="19" name="直接箭头连接符 18"/>
          <p:cNvCxnSpPr/>
          <p:nvPr/>
        </p:nvCxnSpPr>
        <p:spPr>
          <a:xfrm flipH="1">
            <a:off x="3541973" y="2501371"/>
            <a:ext cx="797053" cy="50113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83119" y="1989373"/>
            <a:ext cx="1114408" cy="369332"/>
          </a:xfrm>
          <a:prstGeom prst="rect">
            <a:avLst/>
          </a:prstGeom>
          <a:noFill/>
        </p:spPr>
        <p:txBody>
          <a:bodyPr wrap="none" rtlCol="0">
            <a:spAutoFit/>
          </a:bodyPr>
          <a:lstStyle/>
          <a:p>
            <a:r>
              <a:rPr lang="zh-CN" altLang="en-US" b="1" dirty="0" smtClean="0">
                <a:solidFill>
                  <a:srgbClr val="FF0000"/>
                </a:solidFill>
                <a:latin typeface="黑体" panose="02010609060101010101" pitchFamily="49" charset="-122"/>
                <a:ea typeface="黑体" panose="02010609060101010101" pitchFamily="49" charset="-122"/>
              </a:rPr>
              <a:t>显示窗口</a:t>
            </a:r>
            <a:endParaRPr lang="zh-CN" altLang="en-US"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71842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菜单栏</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13</a:t>
            </a:fld>
            <a:endParaRPr lang="en-US" altLang="zh-CN" sz="1400" dirty="0">
              <a:latin typeface="Calibri (正文)"/>
              <a:ea typeface="宋体" panose="02010600030101010101" pitchFamily="2" charset="-122"/>
            </a:endParaRPr>
          </a:p>
        </p:txBody>
      </p:sp>
      <p:sp>
        <p:nvSpPr>
          <p:cNvPr id="6" name="内容占位符 5"/>
          <p:cNvSpPr>
            <a:spLocks noGrp="1"/>
          </p:cNvSpPr>
          <p:nvPr>
            <p:ph idx="1"/>
          </p:nvPr>
        </p:nvSpPr>
        <p:spPr/>
        <p:txBody>
          <a:bodyPr/>
          <a:lstStyle/>
          <a:p>
            <a:r>
              <a:rPr lang="zh-CN" altLang="en-US" dirty="0" smtClean="0"/>
              <a:t>文件菜单：</a:t>
            </a:r>
            <a:endParaRPr lang="en-US" altLang="zh-CN" dirty="0" smtClean="0"/>
          </a:p>
          <a:p>
            <a:pPr lvl="1"/>
            <a:r>
              <a:rPr lang="zh-CN" altLang="en-US" dirty="0" smtClean="0"/>
              <a:t>打开</a:t>
            </a:r>
            <a:endParaRPr lang="en-US" altLang="zh-CN" dirty="0" smtClean="0"/>
          </a:p>
          <a:p>
            <a:pPr lvl="1"/>
            <a:r>
              <a:rPr lang="zh-CN" altLang="en-US" dirty="0" smtClean="0"/>
              <a:t>打开文件夹</a:t>
            </a:r>
            <a:endParaRPr lang="en-US" altLang="zh-CN" dirty="0" smtClean="0"/>
          </a:p>
          <a:p>
            <a:pPr lvl="1"/>
            <a:r>
              <a:rPr lang="zh-CN" altLang="en-US" dirty="0" smtClean="0"/>
              <a:t>保存（手动命名或者自动命名均可）</a:t>
            </a:r>
            <a:endParaRPr lang="en-US" altLang="zh-CN" dirty="0" smtClean="0"/>
          </a:p>
          <a:p>
            <a:pPr lvl="2"/>
            <a:endParaRPr lang="en-US" altLang="zh-CN" dirty="0" smtClean="0"/>
          </a:p>
        </p:txBody>
      </p:sp>
    </p:spTree>
    <p:extLst>
      <p:ext uri="{BB962C8B-B14F-4D97-AF65-F5344CB8AC3E}">
        <p14:creationId xmlns:p14="http://schemas.microsoft.com/office/powerpoint/2010/main" val="42705150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显示窗口</a:t>
            </a:r>
            <a:endParaRPr lang="zh-CN" altLang="en-US" dirty="0"/>
          </a:p>
        </p:txBody>
      </p:sp>
      <p:sp>
        <p:nvSpPr>
          <p:cNvPr id="3" name="内容占位符 2"/>
          <p:cNvSpPr>
            <a:spLocks noGrp="1"/>
          </p:cNvSpPr>
          <p:nvPr>
            <p:ph idx="1"/>
          </p:nvPr>
        </p:nvSpPr>
        <p:spPr/>
        <p:txBody>
          <a:bodyPr/>
          <a:lstStyle/>
          <a:p>
            <a:r>
              <a:rPr lang="zh-CN" altLang="en-US" dirty="0" smtClean="0"/>
              <a:t>显示图片以及标注</a:t>
            </a:r>
            <a:endParaRPr lang="en-US" altLang="zh-CN" dirty="0" smtClean="0"/>
          </a:p>
          <a:p>
            <a:pPr lvl="1"/>
            <a:r>
              <a:rPr lang="zh-CN" altLang="en-US" dirty="0" smtClean="0"/>
              <a:t>三维扫描数据应当显示</a:t>
            </a:r>
            <a:r>
              <a:rPr lang="zh-CN" altLang="en-US" dirty="0"/>
              <a:t>三</a:t>
            </a:r>
            <a:r>
              <a:rPr lang="zh-CN" altLang="en-US" dirty="0" smtClean="0"/>
              <a:t>个视角的图片以及对应的标注信息。</a:t>
            </a:r>
            <a:endParaRPr lang="en-US" altLang="zh-CN" dirty="0" smtClean="0"/>
          </a:p>
          <a:p>
            <a:pPr lvl="1"/>
            <a:r>
              <a:rPr lang="zh-CN" altLang="en-US" dirty="0" smtClean="0"/>
              <a:t>不同标注应当显示不同的颜色</a:t>
            </a:r>
            <a:endParaRPr lang="en-US" altLang="zh-CN" dirty="0" smtClean="0"/>
          </a:p>
          <a:p>
            <a:r>
              <a:rPr lang="zh-CN" altLang="en-US" dirty="0" smtClean="0"/>
              <a:t>在显示窗口当中应当支持鼠标交互</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14</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17348620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输入</a:t>
            </a:r>
            <a:endParaRPr lang="en-US" altLang="zh-CN" dirty="0" smtClean="0"/>
          </a:p>
          <a:p>
            <a:pPr lvl="1"/>
            <a:r>
              <a:rPr lang="zh-CN" altLang="en-US" dirty="0" smtClean="0"/>
              <a:t>能够读入单张图片</a:t>
            </a:r>
            <a:endParaRPr lang="en-US" altLang="zh-CN" dirty="0" smtClean="0"/>
          </a:p>
          <a:p>
            <a:pPr lvl="1"/>
            <a:r>
              <a:rPr lang="zh-CN" altLang="en-US" dirty="0" smtClean="0"/>
              <a:t>能够读入文件夹中的图片，并且通过按钮进行选中的切换。</a:t>
            </a:r>
            <a:endParaRPr lang="en-US" altLang="zh-CN" dirty="0" smtClean="0"/>
          </a:p>
          <a:p>
            <a:pPr lvl="1"/>
            <a:r>
              <a:rPr lang="zh-CN" altLang="en-US" dirty="0" smtClean="0"/>
              <a:t>能够（自动）读取图片的标注数据</a:t>
            </a:r>
            <a:endParaRPr lang="en-US" altLang="zh-CN" dirty="0" smtClean="0"/>
          </a:p>
          <a:p>
            <a:r>
              <a:rPr lang="zh-CN" altLang="en-US" dirty="0" smtClean="0"/>
              <a:t>输出</a:t>
            </a:r>
            <a:endParaRPr lang="en-US" altLang="zh-CN" dirty="0" smtClean="0"/>
          </a:p>
          <a:p>
            <a:pPr lvl="1"/>
            <a:r>
              <a:rPr lang="zh-CN" altLang="en-US" dirty="0" smtClean="0"/>
              <a:t>能够保存标注数据</a:t>
            </a:r>
            <a:r>
              <a:rPr lang="zh-CN" altLang="en-US" dirty="0"/>
              <a:t>（手动命名或者自动命名均可）</a:t>
            </a:r>
            <a:endParaRPr lang="en-US" altLang="zh-CN" dirty="0" smtClean="0"/>
          </a:p>
          <a:p>
            <a:pPr lvl="1"/>
            <a:endParaRPr lang="en-US" altLang="zh-CN" dirty="0" smtClean="0"/>
          </a:p>
        </p:txBody>
      </p:sp>
      <p:sp>
        <p:nvSpPr>
          <p:cNvPr id="2" name="标题 1"/>
          <p:cNvSpPr>
            <a:spLocks noGrp="1"/>
          </p:cNvSpPr>
          <p:nvPr>
            <p:ph type="title"/>
          </p:nvPr>
        </p:nvSpPr>
        <p:spPr/>
        <p:txBody>
          <a:bodyPr/>
          <a:lstStyle/>
          <a:p>
            <a:r>
              <a:rPr lang="zh-CN" altLang="en-US" dirty="0" smtClean="0"/>
              <a:t>功能要求</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15</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3762875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功能要求</a:t>
            </a:r>
          </a:p>
        </p:txBody>
      </p:sp>
      <p:sp>
        <p:nvSpPr>
          <p:cNvPr id="3" name="内容占位符 2"/>
          <p:cNvSpPr>
            <a:spLocks noGrp="1"/>
          </p:cNvSpPr>
          <p:nvPr>
            <p:ph idx="1"/>
          </p:nvPr>
        </p:nvSpPr>
        <p:spPr/>
        <p:txBody>
          <a:bodyPr/>
          <a:lstStyle/>
          <a:p>
            <a:r>
              <a:rPr lang="zh-CN" altLang="en-US" dirty="0" smtClean="0"/>
              <a:t>标注</a:t>
            </a:r>
            <a:endParaRPr lang="en-US" altLang="zh-CN" dirty="0" smtClean="0"/>
          </a:p>
          <a:p>
            <a:pPr lvl="1"/>
            <a:r>
              <a:rPr lang="zh-CN" altLang="en-US" dirty="0" smtClean="0"/>
              <a:t>能够完成之前要求的检测标注和分割标注。</a:t>
            </a:r>
            <a:endParaRPr lang="en-US" altLang="zh-CN" dirty="0" smtClean="0"/>
          </a:p>
          <a:p>
            <a:pPr lvl="2"/>
            <a:r>
              <a:rPr lang="zh-CN" altLang="en-US" dirty="0" smtClean="0"/>
              <a:t>分割标注使用正方形或者圆形画笔对图片中地像素或者体素进行标注。</a:t>
            </a:r>
            <a:endParaRPr lang="en-US" altLang="zh-CN" dirty="0" smtClean="0"/>
          </a:p>
          <a:p>
            <a:pPr lvl="1"/>
            <a:r>
              <a:rPr lang="zh-CN" altLang="en-US" dirty="0" smtClean="0"/>
              <a:t>支持对图片中某个区域进行放大后进行更加细致的标注</a:t>
            </a:r>
            <a:endParaRPr lang="en-US" altLang="zh-CN" dirty="0" smtClean="0"/>
          </a:p>
          <a:p>
            <a:pPr lvl="1"/>
            <a:r>
              <a:rPr lang="zh-CN" altLang="en-US" dirty="0" smtClean="0"/>
              <a:t>能够操控鼠标在图片中方便地进行标注。</a:t>
            </a:r>
            <a:endParaRPr lang="en-US" altLang="zh-CN" dirty="0" smtClean="0"/>
          </a:p>
          <a:p>
            <a:pPr lvl="1"/>
            <a:r>
              <a:rPr lang="zh-CN" altLang="en-US" dirty="0" smtClean="0"/>
              <a:t>支持删除某个标注。</a:t>
            </a:r>
            <a:endParaRPr lang="en-US" altLang="zh-CN" dirty="0" smtClean="0"/>
          </a:p>
          <a:p>
            <a:pPr lvl="1"/>
            <a:r>
              <a:rPr lang="zh-CN" altLang="en-US" dirty="0" smtClean="0"/>
              <a:t>支持撤销、重做操作。</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16</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41755914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状态栏</a:t>
            </a:r>
            <a:endParaRPr lang="zh-CN" altLang="en-US" dirty="0"/>
          </a:p>
        </p:txBody>
      </p:sp>
      <p:sp>
        <p:nvSpPr>
          <p:cNvPr id="3" name="内容占位符 2"/>
          <p:cNvSpPr>
            <a:spLocks noGrp="1"/>
          </p:cNvSpPr>
          <p:nvPr>
            <p:ph idx="1"/>
          </p:nvPr>
        </p:nvSpPr>
        <p:spPr/>
        <p:txBody>
          <a:bodyPr/>
          <a:lstStyle/>
          <a:p>
            <a:r>
              <a:rPr lang="zh-CN" altLang="en-US" dirty="0" smtClean="0"/>
              <a:t>状态栏显示鼠标所在位置。</a:t>
            </a:r>
            <a:endParaRPr lang="en-US" altLang="zh-CN" dirty="0" smtClean="0"/>
          </a:p>
          <a:p>
            <a:pPr lvl="1"/>
            <a:r>
              <a:rPr lang="zh-CN" altLang="en-US" dirty="0" smtClean="0"/>
              <a:t>注意：三维扫描数据显示</a:t>
            </a:r>
            <a:r>
              <a:rPr lang="zh-CN" altLang="en-US" dirty="0"/>
              <a:t>三</a:t>
            </a:r>
            <a:r>
              <a:rPr lang="zh-CN" altLang="en-US" dirty="0" smtClean="0"/>
              <a:t>个坐标、二维数据显示</a:t>
            </a:r>
            <a:r>
              <a:rPr lang="zh-CN" altLang="en-US" dirty="0"/>
              <a:t>两</a:t>
            </a:r>
            <a:r>
              <a:rPr lang="zh-CN" altLang="en-US" dirty="0" smtClean="0"/>
              <a:t>个坐标。</a:t>
            </a:r>
            <a:endParaRPr lang="en-US" altLang="zh-CN" dirty="0" smtClean="0"/>
          </a:p>
          <a:p>
            <a:r>
              <a:rPr lang="zh-CN" altLang="en-US" dirty="0" smtClean="0"/>
              <a:t>状态栏显示所有标注的标签。</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17</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3894775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基本要求</a:t>
            </a:r>
            <a:endParaRPr lang="zh-CN" altLang="en-US" dirty="0"/>
          </a:p>
        </p:txBody>
      </p:sp>
      <p:sp>
        <p:nvSpPr>
          <p:cNvPr id="3" name="内容占位符 2"/>
          <p:cNvSpPr>
            <a:spLocks noGrp="1"/>
          </p:cNvSpPr>
          <p:nvPr>
            <p:ph idx="1"/>
          </p:nvPr>
        </p:nvSpPr>
        <p:spPr/>
        <p:txBody>
          <a:bodyPr/>
          <a:lstStyle/>
          <a:p>
            <a:r>
              <a:rPr lang="zh-CN" altLang="en-US" dirty="0" smtClean="0"/>
              <a:t>使用</a:t>
            </a:r>
            <a:r>
              <a:rPr lang="en-US" altLang="zh-CN" dirty="0" smtClean="0"/>
              <a:t>C++</a:t>
            </a:r>
            <a:r>
              <a:rPr lang="zh-CN" altLang="en-US" dirty="0" smtClean="0"/>
              <a:t>、</a:t>
            </a:r>
            <a:r>
              <a:rPr lang="en-US" altLang="zh-CN" dirty="0" err="1" smtClean="0"/>
              <a:t>Qt</a:t>
            </a:r>
            <a:r>
              <a:rPr lang="zh-CN" altLang="en-US" dirty="0" smtClean="0"/>
              <a:t>完成</a:t>
            </a:r>
            <a:endParaRPr lang="en-US" altLang="zh-CN" dirty="0" smtClean="0"/>
          </a:p>
          <a:p>
            <a:r>
              <a:rPr lang="zh-CN" altLang="en-US" dirty="0" smtClean="0"/>
              <a:t>要求使用相对路径</a:t>
            </a:r>
            <a:endParaRPr lang="en-US" altLang="zh-CN" dirty="0" smtClean="0"/>
          </a:p>
          <a:p>
            <a:r>
              <a:rPr lang="zh-CN" altLang="en-US" dirty="0" smtClean="0"/>
              <a:t>代码风格统一</a:t>
            </a:r>
            <a:endParaRPr lang="en-US" altLang="zh-CN" dirty="0" smtClean="0"/>
          </a:p>
          <a:p>
            <a:r>
              <a:rPr lang="zh-CN" altLang="en-US" dirty="0" smtClean="0"/>
              <a:t>包含必要注释、代码具有可读性</a:t>
            </a:r>
            <a:endParaRPr lang="en-US" altLang="zh-CN" dirty="0" smtClean="0"/>
          </a:p>
          <a:p>
            <a:r>
              <a:rPr lang="zh-CN" altLang="en-US" dirty="0" smtClean="0"/>
              <a:t>具有良好的运行效率</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18</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41875902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加分项</a:t>
            </a:r>
          </a:p>
        </p:txBody>
      </p:sp>
      <p:sp>
        <p:nvSpPr>
          <p:cNvPr id="3" name="内容占位符 2"/>
          <p:cNvSpPr>
            <a:spLocks noGrp="1"/>
          </p:cNvSpPr>
          <p:nvPr>
            <p:ph idx="1"/>
          </p:nvPr>
        </p:nvSpPr>
        <p:spPr/>
        <p:txBody>
          <a:bodyPr/>
          <a:lstStyle/>
          <a:p>
            <a:r>
              <a:rPr lang="zh-CN" altLang="en-US" dirty="0" smtClean="0"/>
              <a:t>放大镜：</a:t>
            </a:r>
            <a:endParaRPr lang="en-US" altLang="zh-CN" dirty="0" smtClean="0"/>
          </a:p>
          <a:p>
            <a:pPr lvl="1"/>
            <a:r>
              <a:rPr lang="zh-CN" altLang="en-US" dirty="0"/>
              <a:t>使用</a:t>
            </a:r>
            <a:r>
              <a:rPr lang="zh-CN" altLang="en-US" dirty="0" smtClean="0"/>
              <a:t>该工具时，在图片左下角可以显示鼠标附近小区域内的放大情况（包含标注）</a:t>
            </a:r>
            <a:endParaRPr lang="en-US" altLang="zh-CN" dirty="0" smtClean="0"/>
          </a:p>
          <a:p>
            <a:r>
              <a:rPr lang="zh-CN" altLang="en-US" dirty="0" smtClean="0"/>
              <a:t>支持读取多种图片数据格式：应至少包含</a:t>
            </a:r>
            <a:r>
              <a:rPr lang="en-US" altLang="zh-CN" dirty="0" smtClean="0"/>
              <a:t>bmp</a:t>
            </a:r>
            <a:r>
              <a:rPr lang="zh-CN" altLang="en-US" dirty="0" smtClean="0"/>
              <a:t>，</a:t>
            </a:r>
            <a:r>
              <a:rPr lang="en-US" altLang="zh-CN" dirty="0" smtClean="0"/>
              <a:t>jpg</a:t>
            </a:r>
            <a:r>
              <a:rPr lang="zh-CN" altLang="en-US" dirty="0" smtClean="0"/>
              <a:t>，</a:t>
            </a:r>
            <a:r>
              <a:rPr lang="en-US" altLang="zh-CN" dirty="0" err="1" smtClean="0"/>
              <a:t>png</a:t>
            </a:r>
            <a:r>
              <a:rPr lang="zh-CN" altLang="en-US" dirty="0" smtClean="0"/>
              <a:t>和</a:t>
            </a:r>
            <a:r>
              <a:rPr lang="en-US" altLang="zh-CN" dirty="0" smtClean="0"/>
              <a:t>gif</a:t>
            </a:r>
            <a:r>
              <a:rPr lang="zh-CN" altLang="en-US" dirty="0" smtClean="0"/>
              <a:t>。</a:t>
            </a:r>
            <a:endParaRPr lang="en-US" altLang="zh-CN" dirty="0" smtClean="0"/>
          </a:p>
          <a:p>
            <a:r>
              <a:rPr lang="zh-CN" altLang="en-US" dirty="0" smtClean="0"/>
              <a:t>通过绘制闭合折线进行分割标注。、</a:t>
            </a:r>
            <a:endParaRPr lang="en-US" altLang="zh-CN" dirty="0" smtClean="0"/>
          </a:p>
          <a:p>
            <a:r>
              <a:rPr lang="zh-CN" altLang="en-US" dirty="0" smtClean="0"/>
              <a:t>通过绘制平滑闭合曲线进行分割标注。</a:t>
            </a:r>
            <a:endParaRPr lang="en-US" altLang="zh-CN" dirty="0" smtClean="0"/>
          </a:p>
          <a:p>
            <a:r>
              <a:rPr lang="zh-CN" altLang="en-US" dirty="0" smtClean="0"/>
              <a:t>更加便捷地标注三维扫描数据。</a:t>
            </a:r>
            <a:endParaRPr lang="en-US" altLang="zh-CN" dirty="0" smtClean="0"/>
          </a:p>
          <a:p>
            <a:r>
              <a:rPr lang="zh-CN" altLang="en-US" dirty="0" smtClean="0"/>
              <a:t>支持快捷键。</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19</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1475744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背景介绍</a:t>
            </a:r>
            <a:endParaRPr lang="zh-CN" altLang="en-US" dirty="0"/>
          </a:p>
        </p:txBody>
      </p:sp>
      <p:sp>
        <p:nvSpPr>
          <p:cNvPr id="3" name="内容占位符 2"/>
          <p:cNvSpPr>
            <a:spLocks noGrp="1"/>
          </p:cNvSpPr>
          <p:nvPr>
            <p:ph idx="1"/>
          </p:nvPr>
        </p:nvSpPr>
        <p:spPr/>
        <p:txBody>
          <a:bodyPr/>
          <a:lstStyle/>
          <a:p>
            <a:r>
              <a:rPr lang="zh-CN" altLang="en-US" dirty="0" smtClean="0"/>
              <a:t>现在非常火热的人工智能、机器学习领域，标注的数据非常重要。在图片标注当中，有两种标注方式：</a:t>
            </a:r>
            <a:endParaRPr lang="en-US" altLang="zh-CN" dirty="0" smtClean="0"/>
          </a:p>
          <a:p>
            <a:pPr lvl="1"/>
            <a:r>
              <a:rPr lang="zh-CN" altLang="en-US" dirty="0" smtClean="0"/>
              <a:t>检测标注</a:t>
            </a:r>
            <a:endParaRPr lang="en-US" altLang="zh-CN" dirty="0" smtClean="0"/>
          </a:p>
          <a:p>
            <a:pPr lvl="1"/>
            <a:r>
              <a:rPr lang="zh-CN" altLang="en-US" dirty="0" smtClean="0"/>
              <a:t>分割标注</a:t>
            </a:r>
            <a:endParaRPr lang="en-US" altLang="zh-CN" dirty="0" smtClean="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2</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2673714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文档</a:t>
            </a:r>
            <a:endParaRPr lang="zh-CN" altLang="en-US" dirty="0"/>
          </a:p>
        </p:txBody>
      </p:sp>
      <p:sp>
        <p:nvSpPr>
          <p:cNvPr id="3" name="内容占位符 2"/>
          <p:cNvSpPr>
            <a:spLocks noGrp="1"/>
          </p:cNvSpPr>
          <p:nvPr>
            <p:ph idx="1"/>
          </p:nvPr>
        </p:nvSpPr>
        <p:spPr/>
        <p:txBody>
          <a:bodyPr/>
          <a:lstStyle/>
          <a:p>
            <a:r>
              <a:rPr lang="zh-CN" altLang="en-US" dirty="0" smtClean="0"/>
              <a:t>文档</a:t>
            </a:r>
            <a:r>
              <a:rPr lang="zh-CN" altLang="en-US" dirty="0" smtClean="0">
                <a:solidFill>
                  <a:srgbClr val="FF0000"/>
                </a:solidFill>
              </a:rPr>
              <a:t>非常重要</a:t>
            </a:r>
            <a:endParaRPr lang="en-US" altLang="zh-CN" dirty="0" smtClean="0">
              <a:solidFill>
                <a:srgbClr val="FF0000"/>
              </a:solidFill>
            </a:endParaRPr>
          </a:p>
          <a:p>
            <a:pPr lvl="1"/>
            <a:r>
              <a:rPr lang="zh-CN" altLang="en-US" dirty="0" smtClean="0"/>
              <a:t>模块之间逻辑关系</a:t>
            </a:r>
            <a:endParaRPr lang="en-US" altLang="zh-CN" dirty="0" smtClean="0"/>
          </a:p>
          <a:p>
            <a:pPr lvl="1"/>
            <a:r>
              <a:rPr lang="zh-CN" altLang="en-US" dirty="0" smtClean="0"/>
              <a:t>程序运行流程</a:t>
            </a:r>
            <a:endParaRPr lang="en-US" altLang="zh-CN" dirty="0" smtClean="0"/>
          </a:p>
          <a:p>
            <a:pPr lvl="1"/>
            <a:r>
              <a:rPr lang="zh-CN" altLang="en-US" dirty="0" smtClean="0">
                <a:solidFill>
                  <a:srgbClr val="FF0000"/>
                </a:solidFill>
              </a:rPr>
              <a:t>完成了哪些要求？（图文并茂）</a:t>
            </a:r>
            <a:endParaRPr lang="en-US" altLang="zh-CN" dirty="0" smtClean="0">
              <a:solidFill>
                <a:srgbClr val="FF0000"/>
              </a:solidFill>
            </a:endParaRPr>
          </a:p>
          <a:p>
            <a:pPr lvl="1"/>
            <a:r>
              <a:rPr lang="zh-CN" altLang="en-US" dirty="0" smtClean="0"/>
              <a:t>参考文献、引用代码出处（使用了哪些库）</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20</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3978473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作业提交</a:t>
            </a:r>
            <a:endParaRPr lang="zh-CN" altLang="en-US" dirty="0"/>
          </a:p>
        </p:txBody>
      </p:sp>
      <p:sp>
        <p:nvSpPr>
          <p:cNvPr id="3" name="内容占位符 2"/>
          <p:cNvSpPr>
            <a:spLocks noGrp="1"/>
          </p:cNvSpPr>
          <p:nvPr>
            <p:ph idx="1"/>
          </p:nvPr>
        </p:nvSpPr>
        <p:spPr/>
        <p:txBody>
          <a:bodyPr/>
          <a:lstStyle/>
          <a:p>
            <a:r>
              <a:rPr lang="zh-CN" altLang="en-US" dirty="0" smtClean="0"/>
              <a:t>以 学号</a:t>
            </a:r>
            <a:r>
              <a:rPr lang="en-US" altLang="zh-CN" dirty="0" smtClean="0"/>
              <a:t>_</a:t>
            </a:r>
            <a:r>
              <a:rPr lang="zh-CN" altLang="en-US" dirty="0" smtClean="0"/>
              <a:t>姓名拼音 为名称的压缩包提交，压缩包内应包含三个文件夹：</a:t>
            </a:r>
            <a:endParaRPr lang="en-US" altLang="zh-CN" dirty="0" smtClean="0"/>
          </a:p>
          <a:p>
            <a:pPr lvl="1"/>
            <a:r>
              <a:rPr lang="en-US" altLang="zh-CN" dirty="0" err="1"/>
              <a:t>s</a:t>
            </a:r>
            <a:r>
              <a:rPr lang="en-US" altLang="zh-CN" dirty="0" err="1" smtClean="0"/>
              <a:t>rc</a:t>
            </a:r>
            <a:r>
              <a:rPr lang="zh-CN" altLang="en-US" dirty="0" smtClean="0"/>
              <a:t>，包含完整的工程文件，要求工程可以直接编译（注意使用相对路径配置代码以及资源文件）</a:t>
            </a:r>
            <a:endParaRPr lang="en-US" altLang="zh-CN" dirty="0" smtClean="0"/>
          </a:p>
          <a:p>
            <a:pPr lvl="1"/>
            <a:r>
              <a:rPr lang="en-US" altLang="zh-CN" dirty="0" smtClean="0"/>
              <a:t>doc</a:t>
            </a:r>
            <a:r>
              <a:rPr lang="zh-CN" altLang="en-US" dirty="0" smtClean="0"/>
              <a:t>，包含你的作业文档</a:t>
            </a:r>
            <a:endParaRPr lang="en-US" altLang="zh-CN" dirty="0" smtClean="0"/>
          </a:p>
          <a:p>
            <a:pPr lvl="1"/>
            <a:r>
              <a:rPr lang="en-US" altLang="zh-CN" dirty="0" smtClean="0"/>
              <a:t>bin</a:t>
            </a:r>
            <a:r>
              <a:rPr lang="zh-CN" altLang="en-US" dirty="0" smtClean="0"/>
              <a:t>，包含可以在</a:t>
            </a:r>
            <a:r>
              <a:rPr lang="en-US" altLang="zh-CN" dirty="0" smtClean="0"/>
              <a:t>win10 x64</a:t>
            </a:r>
            <a:r>
              <a:rPr lang="zh-CN" altLang="en-US" dirty="0" smtClean="0"/>
              <a:t>下可以运行的可执行文件。</a:t>
            </a:r>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21</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9028112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截止日期</a:t>
            </a:r>
            <a:endParaRPr lang="zh-CN" altLang="en-US" dirty="0"/>
          </a:p>
        </p:txBody>
      </p:sp>
      <p:sp>
        <p:nvSpPr>
          <p:cNvPr id="3" name="内容占位符 2"/>
          <p:cNvSpPr>
            <a:spLocks noGrp="1"/>
          </p:cNvSpPr>
          <p:nvPr>
            <p:ph idx="1"/>
          </p:nvPr>
        </p:nvSpPr>
        <p:spPr/>
        <p:txBody>
          <a:bodyPr/>
          <a:lstStyle/>
          <a:p>
            <a:r>
              <a:rPr lang="en-US" altLang="zh-CN" dirty="0" smtClean="0"/>
              <a:t>9</a:t>
            </a:r>
            <a:r>
              <a:rPr lang="zh-CN" altLang="en-US" dirty="0" smtClean="0"/>
              <a:t>月</a:t>
            </a:r>
            <a:r>
              <a:rPr lang="en-US" altLang="zh-CN" dirty="0" smtClean="0"/>
              <a:t>6</a:t>
            </a:r>
            <a:r>
              <a:rPr lang="zh-CN" altLang="en-US" dirty="0" smtClean="0"/>
              <a:t>日 </a:t>
            </a:r>
            <a:r>
              <a:rPr lang="en-US" altLang="zh-CN" dirty="0" smtClean="0"/>
              <a:t>24</a:t>
            </a:r>
            <a:r>
              <a:rPr lang="zh-CN" altLang="en-US" dirty="0" smtClean="0"/>
              <a:t>：</a:t>
            </a:r>
            <a:r>
              <a:rPr lang="en-US" altLang="zh-CN" dirty="0" smtClean="0"/>
              <a:t>00</a:t>
            </a:r>
          </a:p>
          <a:p>
            <a:r>
              <a:rPr lang="zh-CN" altLang="en-US" dirty="0"/>
              <a:t>补</a:t>
            </a:r>
            <a:r>
              <a:rPr lang="zh-CN" altLang="en-US" dirty="0" smtClean="0"/>
              <a:t>交说明：</a:t>
            </a:r>
            <a:endParaRPr lang="en-US" altLang="zh-CN" dirty="0" smtClean="0"/>
          </a:p>
          <a:p>
            <a:pPr lvl="1"/>
            <a:r>
              <a:rPr lang="zh-CN" altLang="en-US" dirty="0" smtClean="0"/>
              <a:t>迟交作业的分数按每天</a:t>
            </a:r>
            <a:r>
              <a:rPr lang="en-US" altLang="zh-CN" dirty="0" smtClean="0"/>
              <a:t>10%</a:t>
            </a:r>
            <a:r>
              <a:rPr lang="zh-CN" altLang="en-US" dirty="0" smtClean="0"/>
              <a:t>的递减。</a:t>
            </a:r>
            <a:endParaRPr lang="en-US" altLang="zh-CN" dirty="0" smtClean="0"/>
          </a:p>
          <a:p>
            <a:pPr lvl="1"/>
            <a:r>
              <a:rPr lang="zh-CN" altLang="en-US" dirty="0" smtClean="0">
                <a:solidFill>
                  <a:srgbClr val="FF0000"/>
                </a:solidFill>
              </a:rPr>
              <a:t>为避免因迟交带来更大的损失，建议大家提前上传一个版本到网络学堂上。</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22</a:t>
            </a:fld>
            <a:endParaRPr lang="en-US" altLang="zh-CN" sz="1400" dirty="0">
              <a:latin typeface="Calibri (正文)"/>
              <a:ea typeface="宋体" panose="02010600030101010101" pitchFamily="2" charset="-122"/>
            </a:endParaRPr>
          </a:p>
        </p:txBody>
      </p:sp>
    </p:spTree>
    <p:extLst>
      <p:ext uri="{BB962C8B-B14F-4D97-AF65-F5344CB8AC3E}">
        <p14:creationId xmlns:p14="http://schemas.microsoft.com/office/powerpoint/2010/main" val="5026817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检测标注</a:t>
            </a:r>
            <a:endParaRPr lang="zh-CN" altLang="en-US" dirty="0"/>
          </a:p>
        </p:txBody>
      </p:sp>
      <p:sp>
        <p:nvSpPr>
          <p:cNvPr id="3" name="内容占位符 2"/>
          <p:cNvSpPr>
            <a:spLocks noGrp="1"/>
          </p:cNvSpPr>
          <p:nvPr>
            <p:ph idx="1"/>
          </p:nvPr>
        </p:nvSpPr>
        <p:spPr/>
        <p:txBody>
          <a:bodyPr/>
          <a:lstStyle/>
          <a:p>
            <a:r>
              <a:rPr lang="zh-CN" altLang="en-US" dirty="0" smtClean="0"/>
              <a:t>给图片中的物体添加方框，并且给方框绑定一个标签。</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3</a:t>
            </a:fld>
            <a:endParaRPr lang="en-US" altLang="zh-CN" sz="1400" dirty="0">
              <a:latin typeface="Calibri (正文)"/>
              <a:ea typeface="宋体" panose="02010600030101010101"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237" y="2543258"/>
            <a:ext cx="3822192" cy="3938016"/>
          </a:xfrm>
          <a:prstGeom prst="rect">
            <a:avLst/>
          </a:prstGeom>
        </p:spPr>
      </p:pic>
      <p:sp>
        <p:nvSpPr>
          <p:cNvPr id="9" name="矩形 8"/>
          <p:cNvSpPr/>
          <p:nvPr/>
        </p:nvSpPr>
        <p:spPr>
          <a:xfrm>
            <a:off x="3911599" y="3572933"/>
            <a:ext cx="1134533" cy="2480734"/>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1" name="直接箭头连接符 10"/>
          <p:cNvCxnSpPr/>
          <p:nvPr/>
        </p:nvCxnSpPr>
        <p:spPr>
          <a:xfrm flipH="1">
            <a:off x="5181600" y="2921000"/>
            <a:ext cx="677333" cy="7196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858933" y="2551668"/>
            <a:ext cx="646331" cy="369332"/>
          </a:xfrm>
          <a:prstGeom prst="rect">
            <a:avLst/>
          </a:prstGeom>
          <a:noFill/>
        </p:spPr>
        <p:txBody>
          <a:bodyPr wrap="none" rtlCol="0">
            <a:spAutoFit/>
          </a:bodyPr>
          <a:lstStyle/>
          <a:p>
            <a:r>
              <a:rPr lang="zh-CN" altLang="en-US" b="1" dirty="0">
                <a:solidFill>
                  <a:srgbClr val="FF0000"/>
                </a:solidFill>
                <a:latin typeface="黑体" panose="02010609060101010101" pitchFamily="49" charset="-122"/>
                <a:ea typeface="黑体" panose="02010609060101010101" pitchFamily="49" charset="-122"/>
              </a:rPr>
              <a:t>杯子</a:t>
            </a:r>
          </a:p>
        </p:txBody>
      </p:sp>
    </p:spTree>
    <p:extLst>
      <p:ext uri="{BB962C8B-B14F-4D97-AF65-F5344CB8AC3E}">
        <p14:creationId xmlns:p14="http://schemas.microsoft.com/office/powerpoint/2010/main" val="1561637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分割标注</a:t>
            </a:r>
            <a:endParaRPr lang="zh-CN" altLang="en-US" dirty="0"/>
          </a:p>
        </p:txBody>
      </p:sp>
      <p:sp>
        <p:nvSpPr>
          <p:cNvPr id="3" name="内容占位符 2"/>
          <p:cNvSpPr>
            <a:spLocks noGrp="1"/>
          </p:cNvSpPr>
          <p:nvPr>
            <p:ph idx="1"/>
          </p:nvPr>
        </p:nvSpPr>
        <p:spPr/>
        <p:txBody>
          <a:bodyPr/>
          <a:lstStyle/>
          <a:p>
            <a:r>
              <a:rPr lang="zh-CN" altLang="en-US" dirty="0" smtClean="0"/>
              <a:t>标注物体在图片中覆盖的像素。</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4</a:t>
            </a:fld>
            <a:endParaRPr lang="en-US" altLang="zh-CN" sz="1400" dirty="0">
              <a:latin typeface="Calibri (正文)"/>
              <a:ea typeface="宋体" panose="02010600030101010101"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37" y="2356482"/>
            <a:ext cx="3822192" cy="393801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158" y="2356482"/>
            <a:ext cx="3822192" cy="3938016"/>
          </a:xfrm>
          <a:prstGeom prst="rect">
            <a:avLst/>
          </a:prstGeom>
        </p:spPr>
      </p:pic>
      <p:cxnSp>
        <p:nvCxnSpPr>
          <p:cNvPr id="7" name="直接箭头连接符 6"/>
          <p:cNvCxnSpPr/>
          <p:nvPr/>
        </p:nvCxnSpPr>
        <p:spPr>
          <a:xfrm flipH="1">
            <a:off x="7191686" y="2725814"/>
            <a:ext cx="677333" cy="719667"/>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869019" y="2356482"/>
            <a:ext cx="646331" cy="369332"/>
          </a:xfrm>
          <a:prstGeom prst="rect">
            <a:avLst/>
          </a:prstGeom>
          <a:noFill/>
        </p:spPr>
        <p:txBody>
          <a:bodyPr wrap="none" rtlCol="0">
            <a:spAutoFit/>
          </a:bodyPr>
          <a:lstStyle/>
          <a:p>
            <a:r>
              <a:rPr lang="zh-CN" altLang="en-US" b="1" dirty="0">
                <a:solidFill>
                  <a:srgbClr val="0000FF"/>
                </a:solidFill>
                <a:latin typeface="黑体" panose="02010609060101010101" pitchFamily="49" charset="-122"/>
                <a:ea typeface="黑体" panose="02010609060101010101" pitchFamily="49" charset="-122"/>
              </a:rPr>
              <a:t>杯子</a:t>
            </a:r>
          </a:p>
        </p:txBody>
      </p:sp>
    </p:spTree>
    <p:extLst>
      <p:ext uri="{BB962C8B-B14F-4D97-AF65-F5344CB8AC3E}">
        <p14:creationId xmlns:p14="http://schemas.microsoft.com/office/powerpoint/2010/main" val="1020252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分割标注</a:t>
            </a:r>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5</a:t>
            </a:fld>
            <a:endParaRPr lang="en-US" altLang="zh-CN" sz="1400" dirty="0">
              <a:latin typeface="Calibri (正文)"/>
              <a:ea typeface="宋体" panose="02010600030101010101" pitchFamily="2" charset="-122"/>
            </a:endParaRPr>
          </a:p>
        </p:txBody>
      </p:sp>
      <p:pic>
        <p:nvPicPr>
          <p:cNvPr id="9" name="outpu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95500" y="1187450"/>
            <a:ext cx="4951413" cy="5106988"/>
          </a:xfrm>
        </p:spPr>
      </p:pic>
    </p:spTree>
    <p:extLst>
      <p:ext uri="{BB962C8B-B14F-4D97-AF65-F5344CB8AC3E}">
        <p14:creationId xmlns:p14="http://schemas.microsoft.com/office/powerpoint/2010/main" val="335212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rPr>
              <a:t>3D</a:t>
            </a:r>
            <a:r>
              <a:rPr lang="zh-CN" altLang="en-US" dirty="0" smtClean="0"/>
              <a:t>图片标注</a:t>
            </a:r>
            <a:endParaRPr lang="zh-CN" altLang="en-US" dirty="0"/>
          </a:p>
        </p:txBody>
      </p:sp>
      <p:sp>
        <p:nvSpPr>
          <p:cNvPr id="3" name="内容占位符 2"/>
          <p:cNvSpPr>
            <a:spLocks noGrp="1"/>
          </p:cNvSpPr>
          <p:nvPr>
            <p:ph idx="1"/>
          </p:nvPr>
        </p:nvSpPr>
        <p:spPr/>
        <p:txBody>
          <a:bodyPr/>
          <a:lstStyle/>
          <a:p>
            <a:r>
              <a:rPr lang="en-US" altLang="zh-CN" dirty="0" smtClean="0"/>
              <a:t>CT</a:t>
            </a:r>
            <a:r>
              <a:rPr lang="zh-CN" altLang="en-US" dirty="0" smtClean="0"/>
              <a:t>扫描图片</a:t>
            </a:r>
            <a:endParaRPr lang="en-US" altLang="zh-CN" dirty="0" smtClean="0"/>
          </a:p>
          <a:p>
            <a:r>
              <a:rPr lang="zh-CN" altLang="en-US" dirty="0" smtClean="0"/>
              <a:t>由</a:t>
            </a:r>
            <a:r>
              <a:rPr lang="en-US" altLang="zh-CN" dirty="0" smtClean="0"/>
              <a:t>D</a:t>
            </a:r>
            <a:r>
              <a:rPr lang="zh-CN" altLang="en-US" dirty="0" smtClean="0"/>
              <a:t>张</a:t>
            </a:r>
            <a:r>
              <a:rPr lang="en-US" altLang="zh-CN" dirty="0" smtClean="0"/>
              <a:t>H x W</a:t>
            </a:r>
            <a:r>
              <a:rPr lang="zh-CN" altLang="en-US" dirty="0" smtClean="0"/>
              <a:t>的图片构成一个</a:t>
            </a:r>
            <a:r>
              <a:rPr lang="en-US" altLang="zh-CN" dirty="0" smtClean="0"/>
              <a:t>H x W x D</a:t>
            </a:r>
            <a:r>
              <a:rPr lang="zh-CN" altLang="en-US" dirty="0" smtClean="0"/>
              <a:t>的长方体空间。</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6</a:t>
            </a:fld>
            <a:endParaRPr lang="en-US" altLang="zh-CN" sz="1400" dirty="0">
              <a:latin typeface="Calibri (正文)"/>
              <a:ea typeface="宋体" panose="02010600030101010101" pitchFamily="2" charset="-122"/>
            </a:endParaRPr>
          </a:p>
        </p:txBody>
      </p:sp>
      <p:pic>
        <p:nvPicPr>
          <p:cNvPr id="6" name="06C877">
            <a:hlinkClick r:id="" action="ppaction://media"/>
          </p:cNvPr>
          <p:cNvPicPr>
            <a:picLocks noChangeAspect="1"/>
          </p:cNvPicPr>
          <p:nvPr>
            <a:videoFile r:link="rId1"/>
            <p:extLst>
              <p:ext uri="{DAA4B4D4-6D71-4841-9C94-3DE7FCFB9230}">
                <p14:media xmlns:p14="http://schemas.microsoft.com/office/powerpoint/2010/main" r:embed="rId2">
                  <p14:trim end="4000"/>
                </p14:media>
              </p:ext>
            </p:extLst>
          </p:nvPr>
        </p:nvPicPr>
        <p:blipFill>
          <a:blip r:embed="rId4"/>
          <a:stretch>
            <a:fillRect/>
          </a:stretch>
        </p:blipFill>
        <p:spPr>
          <a:xfrm>
            <a:off x="2202109" y="2600325"/>
            <a:ext cx="5713166" cy="3446745"/>
          </a:xfrm>
          <a:prstGeom prst="rect">
            <a:avLst/>
          </a:prstGeom>
        </p:spPr>
      </p:pic>
    </p:spTree>
    <p:extLst>
      <p:ext uri="{BB962C8B-B14F-4D97-AF65-F5344CB8AC3E}">
        <p14:creationId xmlns:p14="http://schemas.microsoft.com/office/powerpoint/2010/main" val="229616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说明</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7</a:t>
            </a:fld>
            <a:endParaRPr lang="en-US" altLang="zh-CN" sz="1400" dirty="0">
              <a:latin typeface="Calibri (正文)"/>
              <a:ea typeface="宋体" panose="02010600030101010101" pitchFamily="2" charset="-122"/>
            </a:endParaRPr>
          </a:p>
        </p:txBody>
      </p:sp>
      <p:pic>
        <p:nvPicPr>
          <p:cNvPr id="9" name="68076BD">
            <a:hlinkClick r:id="" action="ppaction://media"/>
          </p:cNvPr>
          <p:cNvPicPr>
            <a:picLocks noGrp="1" noChangeAspect="1"/>
          </p:cNvPicPr>
          <p:nvPr>
            <p:ph idx="1"/>
            <a:videoFile r:link="rId1"/>
            <p:extLst>
              <p:ext uri="{DAA4B4D4-6D71-4841-9C94-3DE7FCFB9230}">
                <p14:media xmlns:p14="http://schemas.microsoft.com/office/powerpoint/2010/main" r:embed="rId2">
                  <p14:trim st="737" end="3461"/>
                </p14:media>
              </p:ext>
            </p:extLst>
          </p:nvPr>
        </p:nvPicPr>
        <p:blipFill>
          <a:blip r:embed="rId6"/>
          <a:stretch>
            <a:fillRect/>
          </a:stretch>
        </p:blipFill>
        <p:spPr>
          <a:xfrm>
            <a:off x="5030798" y="1390649"/>
            <a:ext cx="2813040" cy="2453117"/>
          </a:xfrm>
        </p:spPr>
      </p:pic>
      <p:pic>
        <p:nvPicPr>
          <p:cNvPr id="10" name="0C0C3FD">
            <a:hlinkClick r:id="" action="ppaction://media"/>
          </p:cNvPr>
          <p:cNvPicPr>
            <a:picLocks noChangeAspect="1"/>
          </p:cNvPicPr>
          <p:nvPr>
            <a:videoFile r:link="rId1"/>
            <p:extLst>
              <p:ext uri="{DAA4B4D4-6D71-4841-9C94-3DE7FCFB9230}">
                <p14:media xmlns:p14="http://schemas.microsoft.com/office/powerpoint/2010/main" r:embed="rId3">
                  <p14:trim st="1535" end="4314"/>
                </p14:media>
              </p:ext>
            </p:extLst>
          </p:nvPr>
        </p:nvPicPr>
        <p:blipFill>
          <a:blip r:embed="rId7"/>
          <a:stretch>
            <a:fillRect/>
          </a:stretch>
        </p:blipFill>
        <p:spPr>
          <a:xfrm>
            <a:off x="1596939" y="1390648"/>
            <a:ext cx="2813135" cy="2453117"/>
          </a:xfrm>
          <a:prstGeom prst="rect">
            <a:avLst/>
          </a:prstGeom>
        </p:spPr>
      </p:pic>
      <p:pic>
        <p:nvPicPr>
          <p:cNvPr id="14" name="FECBCC4">
            <a:hlinkClick r:id="" action="ppaction://media"/>
          </p:cNvPr>
          <p:cNvPicPr>
            <a:picLocks noChangeAspect="1"/>
          </p:cNvPicPr>
          <p:nvPr>
            <a:videoFile r:link="rId1"/>
            <p:extLst>
              <p:ext uri="{DAA4B4D4-6D71-4841-9C94-3DE7FCFB9230}">
                <p14:media xmlns:p14="http://schemas.microsoft.com/office/powerpoint/2010/main" r:embed="rId4">
                  <p14:trim st="1004" end="1615"/>
                </p14:media>
              </p:ext>
            </p:extLst>
          </p:nvPr>
        </p:nvPicPr>
        <p:blipFill>
          <a:blip r:embed="rId8"/>
          <a:stretch>
            <a:fillRect/>
          </a:stretch>
        </p:blipFill>
        <p:spPr>
          <a:xfrm>
            <a:off x="5030798" y="4071592"/>
            <a:ext cx="2813039" cy="2453033"/>
          </a:xfrm>
          <a:prstGeom prst="rect">
            <a:avLst/>
          </a:prstGeom>
        </p:spPr>
      </p:pic>
    </p:spTree>
    <p:extLst>
      <p:ext uri="{BB962C8B-B14F-4D97-AF65-F5344CB8AC3E}">
        <p14:creationId xmlns:p14="http://schemas.microsoft.com/office/powerpoint/2010/main" val="26766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02" fill="hold"/>
                                        <p:tgtEl>
                                          <p:spTgt spid="9"/>
                                        </p:tgtEl>
                                      </p:cBhvr>
                                    </p:cmd>
                                  </p:childTnLst>
                                </p:cTn>
                              </p:par>
                              <p:par>
                                <p:cTn id="7" presetID="1" presetClass="mediacall" presetSubtype="0" fill="hold" nodeType="withEffect">
                                  <p:stCondLst>
                                    <p:cond delay="0"/>
                                  </p:stCondLst>
                                  <p:childTnLst>
                                    <p:cmd type="call" cmd="playFrom(0.0)">
                                      <p:cBhvr>
                                        <p:cTn id="8" dur="9851" fill="hold"/>
                                        <p:tgtEl>
                                          <p:spTgt spid="10"/>
                                        </p:tgtEl>
                                      </p:cBhvr>
                                    </p:cmd>
                                  </p:childTnLst>
                                </p:cTn>
                              </p:par>
                              <p:par>
                                <p:cTn id="9" presetID="1" presetClass="mediacall" presetSubtype="0" fill="hold" nodeType="withEffect">
                                  <p:stCondLst>
                                    <p:cond delay="0"/>
                                  </p:stCondLst>
                                  <p:childTnLst>
                                    <p:cmd type="call" cmd="playFrom(0.0)">
                                      <p:cBhvr>
                                        <p:cTn id="10" dur="1038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repeatCount="indefinite"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video>
              <p:cMediaNode vol="80000">
                <p:cTn id="23" repeatCount="indefinite" fill="hold" display="0">
                  <p:stCondLst>
                    <p:cond delay="indefinite"/>
                  </p:stCondLst>
                </p:cTn>
                <p:tgtEl>
                  <p:spTgt spid="14"/>
                </p:tgtEl>
              </p:cMediaNode>
            </p:video>
            <p:seq concurrent="1" nextAc="seek">
              <p:cTn id="24" restart="whenNotActive" fill="hold" evtFilter="cancelBubble" nodeType="interactiveSeq">
                <p:stCondLst>
                  <p:cond evt="onClick" delay="0">
                    <p:tgtEl>
                      <p:spTgt spid="1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rPr>
              <a:t>3D</a:t>
            </a:r>
            <a:r>
              <a:rPr lang="zh-CN" altLang="en-US" dirty="0"/>
              <a:t>图片标注</a:t>
            </a:r>
          </a:p>
        </p:txBody>
      </p:sp>
      <p:sp>
        <p:nvSpPr>
          <p:cNvPr id="3" name="内容占位符 2"/>
          <p:cNvSpPr>
            <a:spLocks noGrp="1"/>
          </p:cNvSpPr>
          <p:nvPr>
            <p:ph idx="1"/>
          </p:nvPr>
        </p:nvSpPr>
        <p:spPr/>
        <p:txBody>
          <a:bodyPr/>
          <a:lstStyle/>
          <a:p>
            <a:r>
              <a:rPr lang="zh-CN" altLang="en-US" dirty="0" smtClean="0"/>
              <a:t>检测标注</a:t>
            </a:r>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8</a:t>
            </a:fld>
            <a:endParaRPr lang="en-US" altLang="zh-CN" sz="1400" dirty="0">
              <a:latin typeface="Calibri (正文)"/>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709481" y="2200275"/>
            <a:ext cx="3405319" cy="3800475"/>
          </a:xfrm>
          <a:prstGeom prst="rect">
            <a:avLst/>
          </a:prstGeom>
        </p:spPr>
      </p:pic>
      <p:pic>
        <p:nvPicPr>
          <p:cNvPr id="6" name="图片 5"/>
          <p:cNvPicPr>
            <a:picLocks noChangeAspect="1"/>
          </p:cNvPicPr>
          <p:nvPr/>
        </p:nvPicPr>
        <p:blipFill>
          <a:blip r:embed="rId3"/>
          <a:stretch>
            <a:fillRect/>
          </a:stretch>
        </p:blipFill>
        <p:spPr>
          <a:xfrm>
            <a:off x="4572000" y="1729334"/>
            <a:ext cx="3286598" cy="4201484"/>
          </a:xfrm>
          <a:prstGeom prst="rect">
            <a:avLst/>
          </a:prstGeom>
        </p:spPr>
      </p:pic>
    </p:spTree>
    <p:extLst>
      <p:ext uri="{BB962C8B-B14F-4D97-AF65-F5344CB8AC3E}">
        <p14:creationId xmlns:p14="http://schemas.microsoft.com/office/powerpoint/2010/main" val="15894551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rPr>
              <a:t>3D</a:t>
            </a:r>
            <a:r>
              <a:rPr lang="zh-CN" altLang="en-US" dirty="0"/>
              <a:t>图片</a:t>
            </a:r>
            <a:r>
              <a:rPr lang="zh-CN" altLang="en-US" dirty="0" smtClean="0"/>
              <a:t>标注</a:t>
            </a:r>
            <a:r>
              <a:rPr lang="en-US" altLang="zh-CN" dirty="0" smtClean="0"/>
              <a:t>——</a:t>
            </a:r>
            <a:r>
              <a:rPr lang="zh-CN" altLang="en-US" dirty="0" smtClean="0"/>
              <a:t>检测标注示例</a:t>
            </a:r>
            <a:endParaRPr lang="zh-CN" altLang="en-US" dirty="0"/>
          </a:p>
        </p:txBody>
      </p:sp>
      <p:sp>
        <p:nvSpPr>
          <p:cNvPr id="4" name="灯片编号占位符 3"/>
          <p:cNvSpPr>
            <a:spLocks noGrp="1"/>
          </p:cNvSpPr>
          <p:nvPr>
            <p:ph type="sldNum" sz="quarter" idx="12"/>
          </p:nvPr>
        </p:nvSpPr>
        <p:spPr/>
        <p:txBody>
          <a:bodyPr/>
          <a:lstStyle/>
          <a:p>
            <a:pPr eaLnBrk="1" hangingPunct="1"/>
            <a:fld id="{7BA3BC7E-BC74-4C74-B96C-83D543F716C6}" type="slidenum">
              <a:rPr lang="en-US" altLang="zh-CN" sz="1400" smtClean="0">
                <a:latin typeface="Calibri (正文)"/>
                <a:ea typeface="宋体" panose="02010600030101010101" pitchFamily="2" charset="-122"/>
              </a:rPr>
              <a:pPr eaLnBrk="1" hangingPunct="1"/>
              <a:t>9</a:t>
            </a:fld>
            <a:endParaRPr lang="en-US" altLang="zh-CN" sz="1400" dirty="0">
              <a:latin typeface="Calibri (正文)"/>
              <a:ea typeface="宋体" panose="02010600030101010101" pitchFamily="2" charset="-122"/>
            </a:endParaRPr>
          </a:p>
        </p:txBody>
      </p:sp>
      <p:pic>
        <p:nvPicPr>
          <p:cNvPr id="7" name="CE8DC2F">
            <a:hlinkClick r:id="" action="ppaction://media"/>
          </p:cNvPr>
          <p:cNvPicPr>
            <a:picLocks noGrp="1" noChangeAspect="1"/>
          </p:cNvPicPr>
          <p:nvPr>
            <p:ph idx="1"/>
            <a:videoFile r:link="rId1"/>
            <p:extLst>
              <p:ext uri="{DAA4B4D4-6D71-4841-9C94-3DE7FCFB9230}">
                <p14:media xmlns:p14="http://schemas.microsoft.com/office/powerpoint/2010/main" r:embed="rId2">
                  <p14:trim st="7254" end="2024"/>
                </p14:media>
              </p:ext>
            </p:extLst>
          </p:nvPr>
        </p:nvPicPr>
        <p:blipFill>
          <a:blip r:embed="rId4"/>
          <a:stretch>
            <a:fillRect/>
          </a:stretch>
        </p:blipFill>
        <p:spPr>
          <a:xfrm>
            <a:off x="628650" y="1422400"/>
            <a:ext cx="7886700" cy="4637088"/>
          </a:xfrm>
        </p:spPr>
      </p:pic>
    </p:spTree>
    <p:extLst>
      <p:ext uri="{BB962C8B-B14F-4D97-AF65-F5344CB8AC3E}">
        <p14:creationId xmlns:p14="http://schemas.microsoft.com/office/powerpoint/2010/main" val="3292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2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singhua-shixia.pptx" id="{93E609AC-7304-4463-BF24-DF7E178E8C51}" vid="{336153B0-8CA0-47AB-8FAA-45DA1BCC0C1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4567</TotalTime>
  <Words>662</Words>
  <Application>Microsoft Office PowerPoint</Application>
  <PresentationFormat>全屏显示(4:3)</PresentationFormat>
  <Paragraphs>117</Paragraphs>
  <Slides>22</Slides>
  <Notes>4</Notes>
  <HiddenSlides>0</HiddenSlides>
  <MMClips>7</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Calibri (正文)</vt:lpstr>
      <vt:lpstr>方正姚体</vt:lpstr>
      <vt:lpstr>黑体</vt:lpstr>
      <vt:lpstr>华文楷体</vt:lpstr>
      <vt:lpstr>隶书</vt:lpstr>
      <vt:lpstr>宋体</vt:lpstr>
      <vt:lpstr>Arial</vt:lpstr>
      <vt:lpstr>Calibri</vt:lpstr>
      <vt:lpstr>Candara</vt:lpstr>
      <vt:lpstr>Courier New</vt:lpstr>
      <vt:lpstr>Office 主题</vt:lpstr>
      <vt:lpstr>程序设计实训—— 基于Qt实现的图片数据标注工具</vt:lpstr>
      <vt:lpstr>背景介绍</vt:lpstr>
      <vt:lpstr>检测标注</vt:lpstr>
      <vt:lpstr>分割标注</vt:lpstr>
      <vt:lpstr>分割标注</vt:lpstr>
      <vt:lpstr>3D图片标注</vt:lpstr>
      <vt:lpstr>说明</vt:lpstr>
      <vt:lpstr>3D图片标注</vt:lpstr>
      <vt:lpstr>3D图片标注——检测标注示例</vt:lpstr>
      <vt:lpstr>3D图片标注——分割标注示例</vt:lpstr>
      <vt:lpstr>大作业要求</vt:lpstr>
      <vt:lpstr>界面要求</vt:lpstr>
      <vt:lpstr>菜单栏</vt:lpstr>
      <vt:lpstr>显示窗口</vt:lpstr>
      <vt:lpstr>功能要求</vt:lpstr>
      <vt:lpstr>功能要求</vt:lpstr>
      <vt:lpstr>状态栏</vt:lpstr>
      <vt:lpstr>基本要求</vt:lpstr>
      <vt:lpstr>加分项</vt:lpstr>
      <vt:lpstr>文档</vt:lpstr>
      <vt:lpstr>作业提交</vt:lpstr>
      <vt:lpstr>截止日期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Shixia Liu</dc:creator>
  <cp:lastModifiedBy>王 至博</cp:lastModifiedBy>
  <cp:revision>158</cp:revision>
  <dcterms:created xsi:type="dcterms:W3CDTF">2015-06-05T09:26:12Z</dcterms:created>
  <dcterms:modified xsi:type="dcterms:W3CDTF">2019-08-22T17:49:28Z</dcterms:modified>
</cp:coreProperties>
</file>